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0" r:id="rId19"/>
    <p:sldId id="275" r:id="rId20"/>
    <p:sldId id="276" r:id="rId21"/>
    <p:sldId id="274"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7/24/2015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Blue’s the Clue</a:t>
            </a:r>
            <a:endParaRPr lang="en-US" dirty="0"/>
          </a:p>
        </p:txBody>
      </p:sp>
      <p:sp>
        <p:nvSpPr>
          <p:cNvPr id="3" name="Subtitle 2"/>
          <p:cNvSpPr>
            <a:spLocks noGrp="1"/>
          </p:cNvSpPr>
          <p:nvPr>
            <p:ph type="subTitle" idx="1"/>
          </p:nvPr>
        </p:nvSpPr>
        <p:spPr>
          <a:xfrm>
            <a:off x="3962399" y="4385732"/>
            <a:ext cx="7197726" cy="1242336"/>
          </a:xfrm>
        </p:spPr>
        <p:txBody>
          <a:bodyPr>
            <a:normAutofit/>
          </a:bodyPr>
          <a:lstStyle/>
          <a:p>
            <a:r>
              <a:rPr lang="en-US" dirty="0" smtClean="0"/>
              <a:t>Module 3: Processing and Transportation</a:t>
            </a:r>
          </a:p>
          <a:p>
            <a:r>
              <a:rPr lang="en-US" dirty="0"/>
              <a:t>Screen shots have been take from:</a:t>
            </a:r>
          </a:p>
          <a:p>
            <a:r>
              <a:rPr lang="en-US" dirty="0"/>
              <a:t>Science and Our food Supply Curriculum - Middle School </a:t>
            </a:r>
            <a:r>
              <a:rPr lang="en-US" dirty="0" smtClean="0"/>
              <a:t>Edition</a:t>
            </a:r>
            <a:endParaRPr lang="en-US" dirty="0"/>
          </a:p>
        </p:txBody>
      </p:sp>
      <p:pic>
        <p:nvPicPr>
          <p:cNvPr id="1026" name="Picture 2" descr="Methylene Blue Stain, 30mL (1 oz)"/>
          <p:cNvPicPr>
            <a:picLocks noChangeAspect="1" noChangeArrowheads="1"/>
          </p:cNvPicPr>
          <p:nvPr/>
        </p:nvPicPr>
        <p:blipFill rotWithShape="1">
          <a:blip r:embed="rId2">
            <a:extLst>
              <a:ext uri="{28A0092B-C50C-407E-A947-70E740481C1C}">
                <a14:useLocalDpi xmlns:a14="http://schemas.microsoft.com/office/drawing/2010/main" val="0"/>
              </a:ext>
            </a:extLst>
          </a:blip>
          <a:srcRect l="14963" r="16679"/>
          <a:stretch/>
        </p:blipFill>
        <p:spPr bwMode="auto">
          <a:xfrm>
            <a:off x="940157" y="1217784"/>
            <a:ext cx="2047741" cy="441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5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664" y="764275"/>
            <a:ext cx="11560912" cy="5349921"/>
          </a:xfrm>
          <a:prstGeom prst="rect">
            <a:avLst/>
          </a:prstGeom>
        </p:spPr>
      </p:pic>
    </p:spTree>
    <p:extLst>
      <p:ext uri="{BB962C8B-B14F-4D97-AF65-F5344CB8AC3E}">
        <p14:creationId xmlns:p14="http://schemas.microsoft.com/office/powerpoint/2010/main" val="374819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7437" y="709683"/>
            <a:ext cx="11177051" cy="5636525"/>
          </a:xfrm>
          <a:prstGeom prst="rect">
            <a:avLst/>
          </a:prstGeom>
        </p:spPr>
      </p:pic>
    </p:spTree>
    <p:extLst>
      <p:ext uri="{BB962C8B-B14F-4D97-AF65-F5344CB8AC3E}">
        <p14:creationId xmlns:p14="http://schemas.microsoft.com/office/powerpoint/2010/main" val="4133866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8876" y="497645"/>
            <a:ext cx="9136253" cy="6049832"/>
          </a:xfrm>
          <a:prstGeom prst="rect">
            <a:avLst/>
          </a:prstGeom>
        </p:spPr>
      </p:pic>
    </p:spTree>
    <p:extLst>
      <p:ext uri="{BB962C8B-B14F-4D97-AF65-F5344CB8AC3E}">
        <p14:creationId xmlns:p14="http://schemas.microsoft.com/office/powerpoint/2010/main" val="174205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1729" y="92951"/>
            <a:ext cx="5626361" cy="6669513"/>
          </a:xfrm>
          <a:prstGeom prst="rect">
            <a:avLst/>
          </a:prstGeom>
        </p:spPr>
      </p:pic>
    </p:spTree>
    <p:extLst>
      <p:ext uri="{BB962C8B-B14F-4D97-AF65-F5344CB8AC3E}">
        <p14:creationId xmlns:p14="http://schemas.microsoft.com/office/powerpoint/2010/main" val="910535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755561"/>
          </a:xfrm>
        </p:spPr>
        <p:txBody>
          <a:bodyPr/>
          <a:lstStyle/>
          <a:p>
            <a:r>
              <a:rPr lang="en-US" dirty="0" smtClean="0"/>
              <a:t>Variations</a:t>
            </a:r>
            <a:endParaRPr lang="en-US" dirty="0"/>
          </a:p>
        </p:txBody>
      </p:sp>
      <p:sp>
        <p:nvSpPr>
          <p:cNvPr id="3" name="Content Placeholder 2"/>
          <p:cNvSpPr>
            <a:spLocks noGrp="1"/>
          </p:cNvSpPr>
          <p:nvPr>
            <p:ph idx="1"/>
          </p:nvPr>
        </p:nvSpPr>
        <p:spPr>
          <a:xfrm>
            <a:off x="685801" y="1365161"/>
            <a:ext cx="11046853" cy="4958366"/>
          </a:xfrm>
        </p:spPr>
        <p:txBody>
          <a:bodyPr>
            <a:normAutofit fontScale="92500" lnSpcReduction="20000"/>
          </a:bodyPr>
          <a:lstStyle/>
          <a:p>
            <a:r>
              <a:rPr lang="en-US" sz="2000" dirty="0" smtClean="0"/>
              <a:t>Assigned Step-by-Step Instructions</a:t>
            </a:r>
          </a:p>
          <a:p>
            <a:pPr lvl="1"/>
            <a:r>
              <a:rPr lang="en-US" sz="1800" dirty="0" smtClean="0"/>
              <a:t>Students are placed into groups and then assigned a group position.</a:t>
            </a:r>
          </a:p>
          <a:p>
            <a:pPr lvl="1"/>
            <a:r>
              <a:rPr lang="en-US" sz="1800" dirty="0" smtClean="0"/>
              <a:t>Lab steps are broken down into one step actions that are accomplished by specific group members.</a:t>
            </a:r>
          </a:p>
          <a:p>
            <a:pPr lvl="1"/>
            <a:r>
              <a:rPr lang="en-US" sz="1800" dirty="0" smtClean="0"/>
              <a:t>Everyone must participate to make the lab effective.</a:t>
            </a:r>
          </a:p>
          <a:p>
            <a:pPr lvl="1"/>
            <a:r>
              <a:rPr lang="en-US" sz="1800" dirty="0" smtClean="0"/>
              <a:t>Samples are taken from a central classroom location – rather than each individual group stations</a:t>
            </a:r>
          </a:p>
          <a:p>
            <a:pPr lvl="2"/>
            <a:r>
              <a:rPr lang="en-US" sz="1600" dirty="0" smtClean="0"/>
              <a:t>Less milk is needed</a:t>
            </a:r>
          </a:p>
          <a:p>
            <a:pPr lvl="2"/>
            <a:r>
              <a:rPr lang="en-US" sz="1600" dirty="0" smtClean="0"/>
              <a:t>Fewer sterile pipets are needed</a:t>
            </a:r>
          </a:p>
          <a:p>
            <a:pPr lvl="2"/>
            <a:r>
              <a:rPr lang="en-US" sz="1600" dirty="0" smtClean="0"/>
              <a:t>Methylene Blue is supervised during the adding</a:t>
            </a:r>
          </a:p>
          <a:p>
            <a:r>
              <a:rPr lang="en-US" sz="2000" dirty="0" smtClean="0"/>
              <a:t>Different Milk Samples</a:t>
            </a:r>
          </a:p>
          <a:p>
            <a:pPr lvl="1"/>
            <a:r>
              <a:rPr lang="en-US" dirty="0" smtClean="0"/>
              <a:t>Purchase 2 identical cartons of pasteurized milk </a:t>
            </a:r>
          </a:p>
          <a:p>
            <a:pPr lvl="1"/>
            <a:r>
              <a:rPr lang="en-US" dirty="0" smtClean="0"/>
              <a:t>Store one carton properly and one carton at room temperature for at least 48 hours – then re-refrigerate</a:t>
            </a:r>
          </a:p>
          <a:p>
            <a:pPr lvl="1"/>
            <a:r>
              <a:rPr lang="en-US" dirty="0" smtClean="0"/>
              <a:t>Students do not know which carton is which before testing.</a:t>
            </a:r>
            <a:endParaRPr lang="en-US" dirty="0"/>
          </a:p>
          <a:p>
            <a:r>
              <a:rPr lang="en-US" dirty="0" smtClean="0"/>
              <a:t>UHT Milk, 1%, 2%, Whole, Skim, Powdered (rehydrated), gallon jug vs. lunch carton size, home pasteurized, soy, rice, almond, goat</a:t>
            </a:r>
          </a:p>
          <a:p>
            <a:pPr lvl="1"/>
            <a:r>
              <a:rPr lang="en-US" dirty="0" smtClean="0"/>
              <a:t>Raw????</a:t>
            </a:r>
          </a:p>
        </p:txBody>
      </p:sp>
    </p:spTree>
    <p:extLst>
      <p:ext uri="{BB962C8B-B14F-4D97-AF65-F5344CB8AC3E}">
        <p14:creationId xmlns:p14="http://schemas.microsoft.com/office/powerpoint/2010/main" val="420090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755561"/>
          </a:xfrm>
        </p:spPr>
        <p:txBody>
          <a:bodyPr/>
          <a:lstStyle/>
          <a:p>
            <a:r>
              <a:rPr lang="en-US" dirty="0" smtClean="0"/>
              <a:t>Standards</a:t>
            </a:r>
            <a:endParaRPr lang="en-US" dirty="0"/>
          </a:p>
        </p:txBody>
      </p:sp>
      <p:sp>
        <p:nvSpPr>
          <p:cNvPr id="3" name="Content Placeholder 2"/>
          <p:cNvSpPr>
            <a:spLocks noGrp="1"/>
          </p:cNvSpPr>
          <p:nvPr>
            <p:ph idx="1"/>
          </p:nvPr>
        </p:nvSpPr>
        <p:spPr>
          <a:xfrm>
            <a:off x="685801" y="1365161"/>
            <a:ext cx="11046853" cy="4958366"/>
          </a:xfrm>
        </p:spPr>
        <p:txBody>
          <a:bodyPr>
            <a:normAutofit/>
          </a:bodyPr>
          <a:lstStyle/>
          <a:p>
            <a:r>
              <a:rPr lang="en-US" sz="2000" dirty="0"/>
              <a:t>Standards: Middle School</a:t>
            </a:r>
          </a:p>
          <a:p>
            <a:pPr lvl="1"/>
            <a:r>
              <a:rPr lang="en-US" sz="1800" dirty="0"/>
              <a:t>6-8.RST.3 Follow precisely a multistep procedure when carrying out experiments, taking measurements, or performing technical tasks</a:t>
            </a:r>
          </a:p>
          <a:p>
            <a:pPr lvl="1"/>
            <a:r>
              <a:rPr lang="en-US" sz="1800" dirty="0"/>
              <a:t>NW 3.1 Explain common practices that promote sanitary food conditions. </a:t>
            </a:r>
          </a:p>
          <a:p>
            <a:r>
              <a:rPr lang="en-US" sz="2000" dirty="0"/>
              <a:t>Standards: High School</a:t>
            </a:r>
          </a:p>
          <a:p>
            <a:pPr lvl="1"/>
            <a:r>
              <a:rPr lang="en-US" sz="1800" dirty="0"/>
              <a:t>9-12.RST.3 Follow precisely a complex multistep procedure when carrying out experiments, taking measurements, or performing technical tasks attending to special cases or exceptions defined in the text.</a:t>
            </a:r>
          </a:p>
          <a:p>
            <a:pPr lvl="1"/>
            <a:r>
              <a:rPr lang="en-US" sz="1800" dirty="0"/>
              <a:t>NW 2.1 Apply practices to promote safe food handling. </a:t>
            </a:r>
          </a:p>
          <a:p>
            <a:pPr lvl="1"/>
            <a:r>
              <a:rPr lang="en-US" sz="1800" dirty="0"/>
              <a:t>FT 2.1 Determine the steps in the scientific method and demonstrate its use in scientific experimentation.</a:t>
            </a:r>
          </a:p>
          <a:p>
            <a:pPr lvl="1"/>
            <a:r>
              <a:rPr lang="en-US" sz="1800" dirty="0"/>
              <a:t>FT 4.1 Recognize practices and procedures that minimize the risks of food borne illness</a:t>
            </a:r>
            <a:endParaRPr lang="en-US" sz="1800" dirty="0"/>
          </a:p>
        </p:txBody>
      </p:sp>
    </p:spTree>
    <p:extLst>
      <p:ext uri="{BB962C8B-B14F-4D97-AF65-F5344CB8AC3E}">
        <p14:creationId xmlns:p14="http://schemas.microsoft.com/office/powerpoint/2010/main" val="98911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755561"/>
          </a:xfrm>
        </p:spPr>
        <p:txBody>
          <a:bodyPr/>
          <a:lstStyle/>
          <a:p>
            <a:r>
              <a:rPr lang="en-US" dirty="0" smtClean="0"/>
              <a:t>Potential Problems</a:t>
            </a:r>
            <a:endParaRPr lang="en-US" dirty="0"/>
          </a:p>
        </p:txBody>
      </p:sp>
      <p:sp>
        <p:nvSpPr>
          <p:cNvPr id="3" name="Content Placeholder 2"/>
          <p:cNvSpPr>
            <a:spLocks noGrp="1"/>
          </p:cNvSpPr>
          <p:nvPr>
            <p:ph idx="1"/>
          </p:nvPr>
        </p:nvSpPr>
        <p:spPr>
          <a:xfrm>
            <a:off x="685801" y="1365161"/>
            <a:ext cx="11046853" cy="4958366"/>
          </a:xfrm>
        </p:spPr>
        <p:txBody>
          <a:bodyPr>
            <a:normAutofit/>
          </a:bodyPr>
          <a:lstStyle/>
          <a:p>
            <a:r>
              <a:rPr lang="en-US" sz="2000" dirty="0" smtClean="0"/>
              <a:t>Staining – Methylene Blue </a:t>
            </a:r>
            <a:r>
              <a:rPr lang="en-US" sz="2000" dirty="0" smtClean="0">
                <a:solidFill>
                  <a:schemeClr val="accent5"/>
                </a:solidFill>
              </a:rPr>
              <a:t>WILL </a:t>
            </a:r>
            <a:r>
              <a:rPr lang="en-US" sz="2000" dirty="0" smtClean="0"/>
              <a:t>stain clothing, countertops and SKIN!  Excessive contact on skin can be potentially hazardous – gloves are highly recommended for the handling of this product</a:t>
            </a:r>
          </a:p>
          <a:p>
            <a:pPr lvl="1"/>
            <a:r>
              <a:rPr lang="en-US" dirty="0" smtClean="0">
                <a:solidFill>
                  <a:schemeClr val="accent5"/>
                </a:solidFill>
              </a:rPr>
              <a:t>Good news:  Methylene blue is relatively inexpensive and you will need to dilute it for use in this lab – so one bottle will </a:t>
            </a:r>
            <a:r>
              <a:rPr lang="en-US" dirty="0" err="1" smtClean="0">
                <a:solidFill>
                  <a:schemeClr val="accent5"/>
                </a:solidFill>
              </a:rPr>
              <a:t>ast</a:t>
            </a:r>
            <a:r>
              <a:rPr lang="en-US" dirty="0" smtClean="0">
                <a:solidFill>
                  <a:schemeClr val="accent5"/>
                </a:solidFill>
              </a:rPr>
              <a:t> for quite some time.</a:t>
            </a:r>
            <a:endParaRPr lang="en-US" dirty="0">
              <a:solidFill>
                <a:schemeClr val="accent5"/>
              </a:solidFill>
            </a:endParaRPr>
          </a:p>
          <a:p>
            <a:r>
              <a:rPr lang="en-US" sz="2000" dirty="0" smtClean="0"/>
              <a:t>Sterile Pipets </a:t>
            </a:r>
            <a:r>
              <a:rPr lang="en-US" sz="2000" dirty="0"/>
              <a:t>– </a:t>
            </a:r>
            <a:r>
              <a:rPr lang="en-US" sz="2000" dirty="0" smtClean="0"/>
              <a:t>In order to ensure that samples are not contaminated the lab calls for sterile pipets to draw the milk samples.  These are one-use items.</a:t>
            </a:r>
          </a:p>
          <a:p>
            <a:pPr lvl="1"/>
            <a:r>
              <a:rPr lang="en-US" dirty="0" smtClean="0"/>
              <a:t>Rather than have each group have a separate set of pipets – have one pipet per milk sample container that stays in the container until all the samples have been drawn - (I know, not proper science lab procedure, but the lab will still be effective)</a:t>
            </a:r>
          </a:p>
          <a:p>
            <a:r>
              <a:rPr lang="en-US" sz="2000" dirty="0" smtClean="0"/>
              <a:t>Accessibility to UHT milk – depending on your location, Walmart stocks this with the baking products, can be purchased from Amazon</a:t>
            </a:r>
          </a:p>
          <a:p>
            <a:r>
              <a:rPr lang="en-US" sz="2000" dirty="0" smtClean="0"/>
              <a:t>Results – it can take anywhere from 12 to 36 hours (especially if you do not incubate) for visible changes.  In order for your students to view results, perform the experiment early in the week or photograph results over a weekend.</a:t>
            </a:r>
            <a:endParaRPr lang="en-US" sz="2000" dirty="0"/>
          </a:p>
          <a:p>
            <a:endParaRPr lang="en-US" dirty="0" smtClean="0">
              <a:solidFill>
                <a:schemeClr val="accent5"/>
              </a:solidFill>
            </a:endParaRPr>
          </a:p>
        </p:txBody>
      </p:sp>
    </p:spTree>
    <p:extLst>
      <p:ext uri="{BB962C8B-B14F-4D97-AF65-F5344CB8AC3E}">
        <p14:creationId xmlns:p14="http://schemas.microsoft.com/office/powerpoint/2010/main" val="177591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3896" y="2176662"/>
            <a:ext cx="5564380" cy="4237016"/>
          </a:xfrm>
          <a:prstGeom prst="rect">
            <a:avLst/>
          </a:prstGeom>
        </p:spPr>
      </p:pic>
      <p:pic>
        <p:nvPicPr>
          <p:cNvPr id="5" name="Picture 4"/>
          <p:cNvPicPr>
            <a:picLocks noChangeAspect="1"/>
          </p:cNvPicPr>
          <p:nvPr/>
        </p:nvPicPr>
        <p:blipFill rotWithShape="1">
          <a:blip r:embed="rId3"/>
          <a:srcRect b="1328"/>
          <a:stretch/>
        </p:blipFill>
        <p:spPr>
          <a:xfrm>
            <a:off x="6174279" y="2176662"/>
            <a:ext cx="5625913" cy="4224137"/>
          </a:xfrm>
          <a:prstGeom prst="rect">
            <a:avLst/>
          </a:prstGeom>
        </p:spPr>
      </p:pic>
      <p:sp>
        <p:nvSpPr>
          <p:cNvPr id="6" name="Title 5"/>
          <p:cNvSpPr>
            <a:spLocks noGrp="1"/>
          </p:cNvSpPr>
          <p:nvPr>
            <p:ph type="title"/>
          </p:nvPr>
        </p:nvSpPr>
        <p:spPr>
          <a:xfrm>
            <a:off x="685801" y="609600"/>
            <a:ext cx="10131425" cy="974501"/>
          </a:xfrm>
        </p:spPr>
        <p:txBody>
          <a:bodyPr/>
          <a:lstStyle/>
          <a:p>
            <a:pPr algn="ctr"/>
            <a:r>
              <a:rPr lang="en-US" dirty="0" smtClean="0"/>
              <a:t>Blue’s the Clue Modified Lab – 6</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209153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7783"/>
          <a:stretch/>
        </p:blipFill>
        <p:spPr>
          <a:xfrm>
            <a:off x="227734" y="2563169"/>
            <a:ext cx="5872674" cy="3847676"/>
          </a:xfrm>
          <a:prstGeom prst="rect">
            <a:avLst/>
          </a:prstGeom>
        </p:spPr>
      </p:pic>
      <p:pic>
        <p:nvPicPr>
          <p:cNvPr id="6" name="Picture 5"/>
          <p:cNvPicPr>
            <a:picLocks noChangeAspect="1"/>
          </p:cNvPicPr>
          <p:nvPr/>
        </p:nvPicPr>
        <p:blipFill>
          <a:blip r:embed="rId3"/>
          <a:stretch>
            <a:fillRect/>
          </a:stretch>
        </p:blipFill>
        <p:spPr>
          <a:xfrm>
            <a:off x="6345107" y="2560062"/>
            <a:ext cx="5578581" cy="3850783"/>
          </a:xfrm>
          <a:prstGeom prst="rect">
            <a:avLst/>
          </a:prstGeom>
        </p:spPr>
      </p:pic>
      <p:sp>
        <p:nvSpPr>
          <p:cNvPr id="8" name="Title 5"/>
          <p:cNvSpPr>
            <a:spLocks noGrp="1"/>
          </p:cNvSpPr>
          <p:nvPr>
            <p:ph type="title"/>
          </p:nvPr>
        </p:nvSpPr>
        <p:spPr>
          <a:xfrm>
            <a:off x="685801" y="609601"/>
            <a:ext cx="10131425" cy="1103290"/>
          </a:xfrm>
        </p:spPr>
        <p:txBody>
          <a:bodyPr/>
          <a:lstStyle/>
          <a:p>
            <a:pPr algn="ctr"/>
            <a:r>
              <a:rPr lang="en-US" dirty="0" smtClean="0"/>
              <a:t>Blue’s the Clue Modified Lab – 6</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277138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33363" y="155523"/>
            <a:ext cx="7534140" cy="6593007"/>
            <a:chOff x="0" y="0"/>
            <a:chExt cx="6356681" cy="6527051"/>
          </a:xfrm>
        </p:grpSpPr>
        <p:grpSp>
          <p:nvGrpSpPr>
            <p:cNvPr id="8" name="Group 7"/>
            <p:cNvGrpSpPr/>
            <p:nvPr/>
          </p:nvGrpSpPr>
          <p:grpSpPr>
            <a:xfrm>
              <a:off x="0" y="0"/>
              <a:ext cx="4775513" cy="6527051"/>
              <a:chOff x="0" y="0"/>
              <a:chExt cx="4775513" cy="652705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761865" cy="15494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33015"/>
                <a:ext cx="4761865" cy="175641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38985"/>
                <a:ext cx="4761865" cy="18034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48" y="4899546"/>
                <a:ext cx="4761865" cy="1627505"/>
              </a:xfrm>
              <a:prstGeom prst="rect">
                <a:avLst/>
              </a:prstGeom>
            </p:spPr>
          </p:pic>
        </p:grpSp>
        <p:sp>
          <p:nvSpPr>
            <p:cNvPr id="9" name="Text Box 20"/>
            <p:cNvSpPr txBox="1"/>
            <p:nvPr/>
          </p:nvSpPr>
          <p:spPr>
            <a:xfrm>
              <a:off x="4762500" y="428625"/>
              <a:ext cx="1584656" cy="8734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Immediately after the application of methylene blue</a:t>
              </a:r>
              <a:endParaRPr lang="en-US" sz="1100">
                <a:effectLst/>
                <a:ea typeface="Calibri" panose="020F0502020204030204" pitchFamily="34" charset="0"/>
                <a:cs typeface="Times New Roman" panose="02020603050405020304" pitchFamily="18" charset="0"/>
              </a:endParaRPr>
            </a:p>
          </p:txBody>
        </p:sp>
        <p:sp>
          <p:nvSpPr>
            <p:cNvPr id="10" name="Text Box 21"/>
            <p:cNvSpPr txBox="1"/>
            <p:nvPr/>
          </p:nvSpPr>
          <p:spPr>
            <a:xfrm>
              <a:off x="4772025" y="1838325"/>
              <a:ext cx="1584656" cy="8734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12 hours at room temperature</a:t>
              </a:r>
              <a:endParaRPr lang="en-US" sz="1100">
                <a:effectLst/>
                <a:ea typeface="Calibri" panose="020F0502020204030204" pitchFamily="34" charset="0"/>
                <a:cs typeface="Times New Roman" panose="02020603050405020304" pitchFamily="18" charset="0"/>
              </a:endParaRPr>
            </a:p>
          </p:txBody>
        </p:sp>
        <p:sp>
          <p:nvSpPr>
            <p:cNvPr id="11" name="Text Box 22"/>
            <p:cNvSpPr txBox="1"/>
            <p:nvPr/>
          </p:nvSpPr>
          <p:spPr>
            <a:xfrm>
              <a:off x="4762500" y="3552825"/>
              <a:ext cx="1584656" cy="8734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24 hours at room temperature</a:t>
              </a:r>
              <a:endParaRPr lang="en-US" sz="1100">
                <a:effectLst/>
                <a:ea typeface="Calibri" panose="020F0502020204030204" pitchFamily="34" charset="0"/>
                <a:cs typeface="Times New Roman" panose="02020603050405020304" pitchFamily="18" charset="0"/>
              </a:endParaRPr>
            </a:p>
          </p:txBody>
        </p:sp>
        <p:sp>
          <p:nvSpPr>
            <p:cNvPr id="12" name="Text Box 23"/>
            <p:cNvSpPr txBox="1"/>
            <p:nvPr/>
          </p:nvSpPr>
          <p:spPr>
            <a:xfrm>
              <a:off x="4762500" y="5229225"/>
              <a:ext cx="1584656" cy="118735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36 hours at room temperature</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-sample is still liquid</a:t>
              </a:r>
              <a:endParaRPr lang="en-US" sz="1100">
                <a:effectLst/>
                <a:ea typeface="Calibri" panose="020F0502020204030204" pitchFamily="34" charset="0"/>
                <a:cs typeface="Times New Roman" panose="02020603050405020304" pitchFamily="18" charset="0"/>
              </a:endParaRPr>
            </a:p>
          </p:txBody>
        </p:sp>
      </p:grpSp>
      <p:sp>
        <p:nvSpPr>
          <p:cNvPr id="5" name="Title 4"/>
          <p:cNvSpPr>
            <a:spLocks noGrp="1"/>
          </p:cNvSpPr>
          <p:nvPr>
            <p:ph type="title"/>
          </p:nvPr>
        </p:nvSpPr>
        <p:spPr>
          <a:xfrm>
            <a:off x="392162" y="1419161"/>
            <a:ext cx="3799267" cy="4282440"/>
          </a:xfrm>
        </p:spPr>
        <p:txBody>
          <a:bodyPr>
            <a:normAutofit fontScale="90000"/>
          </a:bodyPr>
          <a:lstStyle/>
          <a:p>
            <a:pPr algn="ctr"/>
            <a:r>
              <a:rPr lang="en-US" dirty="0" smtClean="0">
                <a:solidFill>
                  <a:schemeClr val="accent5"/>
                </a:solidFill>
              </a:rPr>
              <a:t>Home Pasteurized milk</a:t>
            </a:r>
            <a:r>
              <a:rPr lang="en-US" dirty="0" smtClean="0"/>
              <a:t/>
            </a:r>
            <a:br>
              <a:rPr lang="en-US" dirty="0" smtClean="0"/>
            </a:br>
            <a:r>
              <a:rPr lang="en-US" dirty="0" smtClean="0"/>
              <a:t/>
            </a:r>
            <a:br>
              <a:rPr lang="en-US" dirty="0" smtClean="0"/>
            </a:br>
            <a:r>
              <a:rPr lang="en-US" dirty="0" smtClean="0"/>
              <a:t>1 day old – stored at refrigerator temperatures after pasteurization</a:t>
            </a:r>
            <a:endParaRPr lang="en-US" dirty="0"/>
          </a:p>
        </p:txBody>
      </p:sp>
    </p:spTree>
    <p:extLst>
      <p:ext uri="{BB962C8B-B14F-4D97-AF65-F5344CB8AC3E}">
        <p14:creationId xmlns:p14="http://schemas.microsoft.com/office/powerpoint/2010/main" val="62622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8792" y="219551"/>
            <a:ext cx="10032643" cy="6393351"/>
          </a:xfrm>
          <a:prstGeom prst="rect">
            <a:avLst/>
          </a:prstGeom>
        </p:spPr>
      </p:pic>
    </p:spTree>
    <p:extLst>
      <p:ext uri="{BB962C8B-B14F-4D97-AF65-F5344CB8AC3E}">
        <p14:creationId xmlns:p14="http://schemas.microsoft.com/office/powerpoint/2010/main" val="1689936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07606" y="113804"/>
            <a:ext cx="7684394" cy="6604635"/>
            <a:chOff x="0" y="0"/>
            <a:chExt cx="6566089" cy="6605090"/>
          </a:xfrm>
        </p:grpSpPr>
        <p:grpSp>
          <p:nvGrpSpPr>
            <p:cNvPr id="3" name="Group 2"/>
            <p:cNvGrpSpPr/>
            <p:nvPr/>
          </p:nvGrpSpPr>
          <p:grpSpPr>
            <a:xfrm>
              <a:off x="0" y="0"/>
              <a:ext cx="4965065" cy="6605090"/>
              <a:chOff x="0" y="0"/>
              <a:chExt cx="4965065" cy="660509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64430" cy="16586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5027"/>
                <a:ext cx="4965065" cy="161036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38985"/>
                <a:ext cx="4964430" cy="197167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90615"/>
                <a:ext cx="4964430" cy="1514475"/>
              </a:xfrm>
              <a:prstGeom prst="rect">
                <a:avLst/>
              </a:prstGeom>
            </p:spPr>
          </p:pic>
        </p:grpSp>
        <p:sp>
          <p:nvSpPr>
            <p:cNvPr id="4" name="Text Box 24"/>
            <p:cNvSpPr txBox="1"/>
            <p:nvPr/>
          </p:nvSpPr>
          <p:spPr>
            <a:xfrm>
              <a:off x="4967785" y="573206"/>
              <a:ext cx="1584656" cy="8734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Immediately after the application of methylene blue</a:t>
              </a:r>
              <a:endParaRPr lang="en-US" sz="1100">
                <a:effectLst/>
                <a:ea typeface="Calibri" panose="020F0502020204030204" pitchFamily="34" charset="0"/>
                <a:cs typeface="Times New Roman" panose="02020603050405020304" pitchFamily="18" charset="0"/>
              </a:endParaRPr>
            </a:p>
          </p:txBody>
        </p:sp>
        <p:sp>
          <p:nvSpPr>
            <p:cNvPr id="5" name="Text Box 25"/>
            <p:cNvSpPr txBox="1"/>
            <p:nvPr/>
          </p:nvSpPr>
          <p:spPr>
            <a:xfrm>
              <a:off x="4981433" y="1978925"/>
              <a:ext cx="1584656" cy="8734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12 hours at room temperature</a:t>
              </a:r>
              <a:endParaRPr lang="en-US" sz="1100">
                <a:effectLst/>
                <a:ea typeface="Calibri" panose="020F0502020204030204" pitchFamily="34" charset="0"/>
                <a:cs typeface="Times New Roman" panose="02020603050405020304" pitchFamily="18" charset="0"/>
              </a:endParaRPr>
            </a:p>
          </p:txBody>
        </p:sp>
        <p:sp>
          <p:nvSpPr>
            <p:cNvPr id="6" name="Text Box 26"/>
            <p:cNvSpPr txBox="1"/>
            <p:nvPr/>
          </p:nvSpPr>
          <p:spPr>
            <a:xfrm>
              <a:off x="4967785" y="3698543"/>
              <a:ext cx="1584656" cy="8734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24 hours at room temperature</a:t>
              </a:r>
              <a:endParaRPr lang="en-US" sz="1100">
                <a:effectLst/>
                <a:ea typeface="Calibri" panose="020F0502020204030204" pitchFamily="34" charset="0"/>
                <a:cs typeface="Times New Roman" panose="02020603050405020304" pitchFamily="18" charset="0"/>
              </a:endParaRPr>
            </a:p>
          </p:txBody>
        </p:sp>
        <p:sp>
          <p:nvSpPr>
            <p:cNvPr id="7" name="Text Box 27"/>
            <p:cNvSpPr txBox="1"/>
            <p:nvPr/>
          </p:nvSpPr>
          <p:spPr>
            <a:xfrm>
              <a:off x="4967785" y="5377218"/>
              <a:ext cx="1584656" cy="116006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36 hours at room temperature</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-sample is still liquid</a:t>
              </a:r>
              <a:endParaRPr lang="en-US" sz="1100">
                <a:effectLst/>
                <a:ea typeface="Calibri" panose="020F0502020204030204" pitchFamily="34" charset="0"/>
                <a:cs typeface="Times New Roman" panose="02020603050405020304" pitchFamily="18" charset="0"/>
              </a:endParaRPr>
            </a:p>
          </p:txBody>
        </p:sp>
      </p:grpSp>
      <p:sp>
        <p:nvSpPr>
          <p:cNvPr id="12" name="Title 4"/>
          <p:cNvSpPr txBox="1">
            <a:spLocks/>
          </p:cNvSpPr>
          <p:nvPr/>
        </p:nvSpPr>
        <p:spPr>
          <a:xfrm>
            <a:off x="392162" y="1419161"/>
            <a:ext cx="3799267" cy="4282440"/>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accent5"/>
                </a:solidFill>
              </a:rPr>
              <a:t>Cold raw milk</a:t>
            </a:r>
            <a:r>
              <a:rPr lang="en-US" dirty="0" smtClean="0"/>
              <a:t/>
            </a:r>
            <a:br>
              <a:rPr lang="en-US" dirty="0" smtClean="0"/>
            </a:br>
            <a:r>
              <a:rPr lang="en-US" dirty="0" smtClean="0"/>
              <a:t/>
            </a:r>
            <a:br>
              <a:rPr lang="en-US" dirty="0" smtClean="0"/>
            </a:br>
            <a:r>
              <a:rPr lang="en-US" dirty="0" smtClean="0"/>
              <a:t>removed from cold storage tank immediately after milking</a:t>
            </a:r>
            <a:endParaRPr lang="en-US" dirty="0"/>
          </a:p>
        </p:txBody>
      </p:sp>
    </p:spTree>
    <p:extLst>
      <p:ext uri="{BB962C8B-B14F-4D97-AF65-F5344CB8AC3E}">
        <p14:creationId xmlns:p14="http://schemas.microsoft.com/office/powerpoint/2010/main" val="2327574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07606" y="115910"/>
            <a:ext cx="7554913" cy="6593984"/>
            <a:chOff x="0" y="1"/>
            <a:chExt cx="6575425" cy="6772910"/>
          </a:xfrm>
        </p:grpSpPr>
        <p:sp>
          <p:nvSpPr>
            <p:cNvPr id="4" name="Text Box 28"/>
            <p:cNvSpPr txBox="1"/>
            <p:nvPr/>
          </p:nvSpPr>
          <p:spPr>
            <a:xfrm>
              <a:off x="4972050" y="457200"/>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Immediately after the application of methylene blue</a:t>
              </a:r>
              <a:endParaRPr lang="en-US" sz="1100">
                <a:effectLst/>
                <a:ea typeface="Calibri" panose="020F0502020204030204" pitchFamily="34" charset="0"/>
                <a:cs typeface="Times New Roman" panose="02020603050405020304" pitchFamily="18" charset="0"/>
              </a:endParaRPr>
            </a:p>
          </p:txBody>
        </p:sp>
        <p:grpSp>
          <p:nvGrpSpPr>
            <p:cNvPr id="5" name="Group 4"/>
            <p:cNvGrpSpPr/>
            <p:nvPr/>
          </p:nvGrpSpPr>
          <p:grpSpPr>
            <a:xfrm>
              <a:off x="0" y="1"/>
              <a:ext cx="6575425" cy="6772910"/>
              <a:chOff x="0" y="1"/>
              <a:chExt cx="6575425" cy="6772910"/>
            </a:xfrm>
          </p:grpSpPr>
          <p:grpSp>
            <p:nvGrpSpPr>
              <p:cNvPr id="6" name="Group 5"/>
              <p:cNvGrpSpPr/>
              <p:nvPr/>
            </p:nvGrpSpPr>
            <p:grpSpPr>
              <a:xfrm>
                <a:off x="0" y="1"/>
                <a:ext cx="5008245" cy="6772910"/>
                <a:chOff x="0" y="0"/>
                <a:chExt cx="4667250" cy="6500751"/>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49421"/>
                  <a:ext cx="4667250" cy="175133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70746"/>
                  <a:ext cx="4667250" cy="170434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19367"/>
                  <a:ext cx="4667250" cy="168465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667250" cy="1475105"/>
                </a:xfrm>
                <a:prstGeom prst="rect">
                  <a:avLst/>
                </a:prstGeom>
              </p:spPr>
            </p:pic>
          </p:grpSp>
          <p:sp>
            <p:nvSpPr>
              <p:cNvPr id="7" name="Text Box 29"/>
              <p:cNvSpPr txBox="1"/>
              <p:nvPr/>
            </p:nvSpPr>
            <p:spPr>
              <a:xfrm>
                <a:off x="4991100" y="1866900"/>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12 hours at room temperature</a:t>
                </a:r>
                <a:endParaRPr lang="en-US" sz="1100">
                  <a:effectLst/>
                  <a:ea typeface="Calibri" panose="020F0502020204030204" pitchFamily="34" charset="0"/>
                  <a:cs typeface="Times New Roman" panose="02020603050405020304" pitchFamily="18" charset="0"/>
                </a:endParaRPr>
              </a:p>
            </p:txBody>
          </p:sp>
          <p:sp>
            <p:nvSpPr>
              <p:cNvPr id="8" name="Text Box 30"/>
              <p:cNvSpPr txBox="1"/>
              <p:nvPr/>
            </p:nvSpPr>
            <p:spPr>
              <a:xfrm>
                <a:off x="4972050" y="3581400"/>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24 hours at room temperature</a:t>
                </a:r>
                <a:endParaRPr lang="en-US" sz="1100">
                  <a:effectLst/>
                  <a:ea typeface="Calibri" panose="020F0502020204030204" pitchFamily="34" charset="0"/>
                  <a:cs typeface="Times New Roman" panose="02020603050405020304" pitchFamily="18" charset="0"/>
                </a:endParaRPr>
              </a:p>
            </p:txBody>
          </p:sp>
          <p:sp>
            <p:nvSpPr>
              <p:cNvPr id="9" name="Text Box 31"/>
              <p:cNvSpPr txBox="1"/>
              <p:nvPr/>
            </p:nvSpPr>
            <p:spPr>
              <a:xfrm>
                <a:off x="4972050" y="5229225"/>
                <a:ext cx="1584656" cy="121465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36 hours at room temperature</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-sample is coagulated</a:t>
                </a:r>
                <a:endParaRPr lang="en-US" sz="1100">
                  <a:effectLst/>
                  <a:ea typeface="Calibri" panose="020F0502020204030204" pitchFamily="34" charset="0"/>
                  <a:cs typeface="Times New Roman" panose="02020603050405020304" pitchFamily="18" charset="0"/>
                </a:endParaRPr>
              </a:p>
            </p:txBody>
          </p:sp>
        </p:grpSp>
      </p:grpSp>
      <p:sp>
        <p:nvSpPr>
          <p:cNvPr id="14" name="Title 4"/>
          <p:cNvSpPr txBox="1">
            <a:spLocks/>
          </p:cNvSpPr>
          <p:nvPr/>
        </p:nvSpPr>
        <p:spPr>
          <a:xfrm>
            <a:off x="392162" y="1419161"/>
            <a:ext cx="3799267" cy="4282440"/>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accent5"/>
                </a:solidFill>
              </a:rPr>
              <a:t>Warm raw milk</a:t>
            </a:r>
            <a:r>
              <a:rPr lang="en-US" dirty="0" smtClean="0"/>
              <a:t/>
            </a:r>
            <a:br>
              <a:rPr lang="en-US" dirty="0" smtClean="0"/>
            </a:br>
            <a:r>
              <a:rPr lang="en-US" dirty="0" smtClean="0"/>
              <a:t/>
            </a:r>
            <a:br>
              <a:rPr lang="en-US" dirty="0" smtClean="0"/>
            </a:br>
            <a:r>
              <a:rPr lang="en-US" dirty="0" smtClean="0"/>
              <a:t>improperly stored at room temperature for 12 hours</a:t>
            </a:r>
            <a:endParaRPr lang="en-US" dirty="0"/>
          </a:p>
        </p:txBody>
      </p:sp>
    </p:spTree>
    <p:extLst>
      <p:ext uri="{BB962C8B-B14F-4D97-AF65-F5344CB8AC3E}">
        <p14:creationId xmlns:p14="http://schemas.microsoft.com/office/powerpoint/2010/main" val="13969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16699" y="824489"/>
            <a:ext cx="7230205" cy="5337813"/>
            <a:chOff x="0" y="0"/>
            <a:chExt cx="6415632" cy="5337978"/>
          </a:xfrm>
        </p:grpSpPr>
        <p:sp>
          <p:nvSpPr>
            <p:cNvPr id="3" name="Text Box 37"/>
            <p:cNvSpPr txBox="1"/>
            <p:nvPr/>
          </p:nvSpPr>
          <p:spPr>
            <a:xfrm>
              <a:off x="4831307" y="300251"/>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Immediately after the application of methylene blue</a:t>
              </a:r>
              <a:endParaRPr lang="en-US" sz="1100">
                <a:effectLst/>
                <a:ea typeface="Calibri" panose="020F0502020204030204" pitchFamily="34" charset="0"/>
                <a:cs typeface="Times New Roman" panose="02020603050405020304" pitchFamily="18" charset="0"/>
              </a:endParaRPr>
            </a:p>
          </p:txBody>
        </p:sp>
        <p:sp>
          <p:nvSpPr>
            <p:cNvPr id="4" name="Text Box 38"/>
            <p:cNvSpPr txBox="1"/>
            <p:nvPr/>
          </p:nvSpPr>
          <p:spPr>
            <a:xfrm>
              <a:off x="4817660" y="1555845"/>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24 hours at room temperature</a:t>
              </a:r>
              <a:endParaRPr lang="en-US" sz="1100">
                <a:effectLst/>
                <a:ea typeface="Calibri" panose="020F0502020204030204" pitchFamily="34" charset="0"/>
                <a:cs typeface="Times New Roman" panose="02020603050405020304" pitchFamily="18" charset="0"/>
              </a:endParaRPr>
            </a:p>
          </p:txBody>
        </p:sp>
        <p:sp>
          <p:nvSpPr>
            <p:cNvPr id="5" name="Text Box 39"/>
            <p:cNvSpPr txBox="1"/>
            <p:nvPr/>
          </p:nvSpPr>
          <p:spPr>
            <a:xfrm>
              <a:off x="4817660" y="2947916"/>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36 hours at room temperature</a:t>
              </a:r>
              <a:endParaRPr lang="en-US" sz="1100">
                <a:effectLst/>
                <a:ea typeface="Calibri" panose="020F0502020204030204" pitchFamily="34" charset="0"/>
                <a:cs typeface="Times New Roman" panose="02020603050405020304" pitchFamily="18" charset="0"/>
              </a:endParaRPr>
            </a:p>
          </p:txBody>
        </p:sp>
        <p:grpSp>
          <p:nvGrpSpPr>
            <p:cNvPr id="6" name="Group 5"/>
            <p:cNvGrpSpPr/>
            <p:nvPr/>
          </p:nvGrpSpPr>
          <p:grpSpPr>
            <a:xfrm>
              <a:off x="0" y="0"/>
              <a:ext cx="4816549" cy="5337978"/>
              <a:chOff x="0" y="0"/>
              <a:chExt cx="4816549" cy="5337978"/>
            </a:xfrm>
          </p:grpSpPr>
          <p:grpSp>
            <p:nvGrpSpPr>
              <p:cNvPr id="8" name="Group 7"/>
              <p:cNvGrpSpPr/>
              <p:nvPr/>
            </p:nvGrpSpPr>
            <p:grpSpPr>
              <a:xfrm>
                <a:off x="0" y="0"/>
                <a:ext cx="4816549" cy="4114801"/>
                <a:chOff x="0" y="0"/>
                <a:chExt cx="5943600" cy="4458778"/>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943600" cy="17113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4763"/>
                  <a:ext cx="5943600" cy="145224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38893"/>
                  <a:ext cx="5943600" cy="1619885"/>
                </a:xfrm>
                <a:prstGeom prst="rect">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99728"/>
                <a:ext cx="4816475" cy="1238250"/>
              </a:xfrm>
              <a:prstGeom prst="rect">
                <a:avLst/>
              </a:prstGeom>
            </p:spPr>
          </p:pic>
        </p:grpSp>
        <p:sp>
          <p:nvSpPr>
            <p:cNvPr id="7" name="Text Box 57"/>
            <p:cNvSpPr txBox="1"/>
            <p:nvPr/>
          </p:nvSpPr>
          <p:spPr>
            <a:xfrm>
              <a:off x="4804012" y="4285397"/>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48 hours at room temperature</a:t>
              </a:r>
              <a:endParaRPr lang="en-US" sz="1100">
                <a:effectLst/>
                <a:ea typeface="Calibri" panose="020F0502020204030204" pitchFamily="34" charset="0"/>
                <a:cs typeface="Times New Roman" panose="02020603050405020304" pitchFamily="18" charset="0"/>
              </a:endParaRPr>
            </a:p>
          </p:txBody>
        </p:sp>
      </p:grpSp>
      <p:sp>
        <p:nvSpPr>
          <p:cNvPr id="13" name="Title 4"/>
          <p:cNvSpPr txBox="1">
            <a:spLocks/>
          </p:cNvSpPr>
          <p:nvPr/>
        </p:nvSpPr>
        <p:spPr>
          <a:xfrm>
            <a:off x="392162" y="1419161"/>
            <a:ext cx="3799267" cy="4282440"/>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accent5"/>
                </a:solidFill>
              </a:rPr>
              <a:t>Cold commercially Pasteurized milk</a:t>
            </a:r>
            <a:r>
              <a:rPr lang="en-US" dirty="0" smtClean="0"/>
              <a:t/>
            </a:r>
            <a:br>
              <a:rPr lang="en-US" dirty="0" smtClean="0"/>
            </a:br>
            <a:r>
              <a:rPr lang="en-US" dirty="0" smtClean="0"/>
              <a:t/>
            </a:r>
            <a:br>
              <a:rPr lang="en-US" dirty="0" smtClean="0"/>
            </a:br>
            <a:r>
              <a:rPr lang="en-US" dirty="0" smtClean="0"/>
              <a:t>stored at refrigerator temperature</a:t>
            </a:r>
            <a:endParaRPr lang="en-US" dirty="0"/>
          </a:p>
        </p:txBody>
      </p:sp>
    </p:spTree>
    <p:extLst>
      <p:ext uri="{BB962C8B-B14F-4D97-AF65-F5344CB8AC3E}">
        <p14:creationId xmlns:p14="http://schemas.microsoft.com/office/powerpoint/2010/main" val="644182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9882" y="1035171"/>
            <a:ext cx="7049906" cy="4942204"/>
            <a:chOff x="0" y="0"/>
            <a:chExt cx="6415632" cy="4942793"/>
          </a:xfrm>
        </p:grpSpPr>
        <p:sp>
          <p:nvSpPr>
            <p:cNvPr id="3" name="Text Box 45"/>
            <p:cNvSpPr txBox="1"/>
            <p:nvPr/>
          </p:nvSpPr>
          <p:spPr>
            <a:xfrm>
              <a:off x="4817660" y="232012"/>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Immediately after the application of methylene blue</a:t>
              </a:r>
              <a:endParaRPr lang="en-US" sz="1100">
                <a:effectLst/>
                <a:ea typeface="Calibri" panose="020F0502020204030204" pitchFamily="34" charset="0"/>
                <a:cs typeface="Times New Roman" panose="02020603050405020304" pitchFamily="18" charset="0"/>
              </a:endParaRPr>
            </a:p>
          </p:txBody>
        </p:sp>
        <p:sp>
          <p:nvSpPr>
            <p:cNvPr id="4" name="Text Box 46"/>
            <p:cNvSpPr txBox="1"/>
            <p:nvPr/>
          </p:nvSpPr>
          <p:spPr>
            <a:xfrm>
              <a:off x="4804012" y="1487606"/>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24 hours at room temperature</a:t>
              </a:r>
              <a:endParaRPr lang="en-US" sz="1100">
                <a:effectLst/>
                <a:ea typeface="Calibri" panose="020F0502020204030204" pitchFamily="34" charset="0"/>
                <a:cs typeface="Times New Roman" panose="02020603050405020304" pitchFamily="18" charset="0"/>
              </a:endParaRPr>
            </a:p>
          </p:txBody>
        </p:sp>
        <p:sp>
          <p:nvSpPr>
            <p:cNvPr id="5" name="Text Box 47"/>
            <p:cNvSpPr txBox="1"/>
            <p:nvPr/>
          </p:nvSpPr>
          <p:spPr>
            <a:xfrm>
              <a:off x="4790364" y="2866030"/>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36 hours at room temperature</a:t>
              </a:r>
              <a:endParaRPr lang="en-US" sz="1100">
                <a:effectLst/>
                <a:ea typeface="Calibri" panose="020F0502020204030204" pitchFamily="34" charset="0"/>
                <a:cs typeface="Times New Roman" panose="02020603050405020304" pitchFamily="18" charset="0"/>
              </a:endParaRPr>
            </a:p>
          </p:txBody>
        </p:sp>
        <p:sp>
          <p:nvSpPr>
            <p:cNvPr id="6" name="Text Box 58"/>
            <p:cNvSpPr txBox="1"/>
            <p:nvPr/>
          </p:nvSpPr>
          <p:spPr>
            <a:xfrm>
              <a:off x="4831307" y="4012442"/>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48 hours at room temperature</a:t>
              </a:r>
              <a:endParaRPr lang="en-US" sz="1100">
                <a:effectLst/>
                <a:ea typeface="Calibri" panose="020F0502020204030204" pitchFamily="34" charset="0"/>
                <a:cs typeface="Times New Roman" panose="02020603050405020304" pitchFamily="18" charset="0"/>
              </a:endParaRPr>
            </a:p>
          </p:txBody>
        </p:sp>
        <p:grpSp>
          <p:nvGrpSpPr>
            <p:cNvPr id="7" name="Group 6"/>
            <p:cNvGrpSpPr/>
            <p:nvPr/>
          </p:nvGrpSpPr>
          <p:grpSpPr>
            <a:xfrm>
              <a:off x="0" y="0"/>
              <a:ext cx="4827905" cy="4942793"/>
              <a:chOff x="0" y="0"/>
              <a:chExt cx="4827905" cy="4942793"/>
            </a:xfrm>
          </p:grpSpPr>
          <p:grpSp>
            <p:nvGrpSpPr>
              <p:cNvPr id="8" name="Group 7"/>
              <p:cNvGrpSpPr/>
              <p:nvPr/>
            </p:nvGrpSpPr>
            <p:grpSpPr>
              <a:xfrm>
                <a:off x="0" y="0"/>
                <a:ext cx="4821382" cy="3800105"/>
                <a:chOff x="0" y="0"/>
                <a:chExt cx="5943600" cy="4513979"/>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943600" cy="154114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0456"/>
                  <a:ext cx="5943600" cy="153225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66484"/>
                  <a:ext cx="5943600" cy="1547495"/>
                </a:xfrm>
                <a:prstGeom prst="rect">
                  <a:avLst/>
                </a:prstGeom>
              </p:spPr>
            </p:pic>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94078"/>
                <a:ext cx="4827905" cy="1148715"/>
              </a:xfrm>
              <a:prstGeom prst="rect">
                <a:avLst/>
              </a:prstGeom>
            </p:spPr>
          </p:pic>
        </p:grpSp>
      </p:grpSp>
      <p:sp>
        <p:nvSpPr>
          <p:cNvPr id="13" name="Title 4"/>
          <p:cNvSpPr txBox="1">
            <a:spLocks/>
          </p:cNvSpPr>
          <p:nvPr/>
        </p:nvSpPr>
        <p:spPr>
          <a:xfrm>
            <a:off x="392162" y="1419161"/>
            <a:ext cx="4111258" cy="4282440"/>
          </a:xfrm>
          <a:prstGeom prst="rect">
            <a:avLst/>
          </a:prstGeom>
        </p:spPr>
        <p:txBody>
          <a:bodyPr>
            <a:normAutofit fontScale="9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accent5"/>
                </a:solidFill>
              </a:rPr>
              <a:t>Warm commercially pasteurized milk</a:t>
            </a:r>
            <a:r>
              <a:rPr lang="en-US" dirty="0" smtClean="0"/>
              <a:t/>
            </a:r>
            <a:br>
              <a:rPr lang="en-US" dirty="0" smtClean="0"/>
            </a:br>
            <a:r>
              <a:rPr lang="en-US" dirty="0" smtClean="0"/>
              <a:t/>
            </a:r>
            <a:br>
              <a:rPr lang="en-US" dirty="0" smtClean="0"/>
            </a:br>
            <a:r>
              <a:rPr lang="en-US" dirty="0" smtClean="0"/>
              <a:t>improperly stored at room temperature for 12 hours then re-refrigerated</a:t>
            </a:r>
            <a:endParaRPr lang="en-US" dirty="0"/>
          </a:p>
        </p:txBody>
      </p:sp>
    </p:spTree>
    <p:extLst>
      <p:ext uri="{BB962C8B-B14F-4D97-AF65-F5344CB8AC3E}">
        <p14:creationId xmlns:p14="http://schemas.microsoft.com/office/powerpoint/2010/main" val="336807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636394" y="1011301"/>
            <a:ext cx="7443707" cy="5118734"/>
            <a:chOff x="0" y="0"/>
            <a:chExt cx="6456576" cy="5119332"/>
          </a:xfrm>
        </p:grpSpPr>
        <p:sp>
          <p:nvSpPr>
            <p:cNvPr id="12" name="Text Box 59"/>
            <p:cNvSpPr txBox="1"/>
            <p:nvPr/>
          </p:nvSpPr>
          <p:spPr>
            <a:xfrm>
              <a:off x="4817660" y="4053385"/>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48 hours at room temperature</a:t>
              </a:r>
              <a:endParaRPr lang="en-US" sz="1100">
                <a:effectLst/>
                <a:ea typeface="Calibri" panose="020F0502020204030204" pitchFamily="34" charset="0"/>
                <a:cs typeface="Times New Roman" panose="02020603050405020304" pitchFamily="18" charset="0"/>
              </a:endParaRPr>
            </a:p>
          </p:txBody>
        </p:sp>
        <p:grpSp>
          <p:nvGrpSpPr>
            <p:cNvPr id="13" name="Group 12"/>
            <p:cNvGrpSpPr/>
            <p:nvPr/>
          </p:nvGrpSpPr>
          <p:grpSpPr>
            <a:xfrm>
              <a:off x="0" y="0"/>
              <a:ext cx="6456576" cy="5119332"/>
              <a:chOff x="0" y="0"/>
              <a:chExt cx="6456576" cy="5119332"/>
            </a:xfrm>
          </p:grpSpPr>
          <p:grpSp>
            <p:nvGrpSpPr>
              <p:cNvPr id="14" name="Group 13"/>
              <p:cNvGrpSpPr/>
              <p:nvPr/>
            </p:nvGrpSpPr>
            <p:grpSpPr>
              <a:xfrm>
                <a:off x="0" y="0"/>
                <a:ext cx="4845132" cy="3776352"/>
                <a:chOff x="0" y="0"/>
                <a:chExt cx="5943600" cy="4527385"/>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943600" cy="1534795"/>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0041"/>
                  <a:ext cx="5943600" cy="161226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11335"/>
                  <a:ext cx="5943600" cy="1416050"/>
                </a:xfrm>
                <a:prstGeom prst="rect">
                  <a:avLst/>
                </a:prstGeom>
              </p:spPr>
            </p:pic>
          </p:grpSp>
          <p:sp>
            <p:nvSpPr>
              <p:cNvPr id="15" name="Text Box 53"/>
              <p:cNvSpPr txBox="1"/>
              <p:nvPr/>
            </p:nvSpPr>
            <p:spPr>
              <a:xfrm>
                <a:off x="4872251" y="136477"/>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Immediately after the application of methylene blue</a:t>
                </a:r>
                <a:endParaRPr lang="en-US" sz="1100">
                  <a:effectLst/>
                  <a:ea typeface="Calibri" panose="020F0502020204030204" pitchFamily="34" charset="0"/>
                  <a:cs typeface="Times New Roman" panose="02020603050405020304" pitchFamily="18" charset="0"/>
                </a:endParaRPr>
              </a:p>
            </p:txBody>
          </p:sp>
          <p:sp>
            <p:nvSpPr>
              <p:cNvPr id="16" name="Text Box 54"/>
              <p:cNvSpPr txBox="1"/>
              <p:nvPr/>
            </p:nvSpPr>
            <p:spPr>
              <a:xfrm>
                <a:off x="4844955" y="1405719"/>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24 hours at room temperature</a:t>
                </a:r>
                <a:endParaRPr lang="en-US" sz="1100">
                  <a:effectLst/>
                  <a:ea typeface="Calibri" panose="020F0502020204030204" pitchFamily="34" charset="0"/>
                  <a:cs typeface="Times New Roman" panose="02020603050405020304" pitchFamily="18" charset="0"/>
                </a:endParaRPr>
              </a:p>
            </p:txBody>
          </p:sp>
          <p:sp>
            <p:nvSpPr>
              <p:cNvPr id="17" name="Text Box 55"/>
              <p:cNvSpPr txBox="1"/>
              <p:nvPr/>
            </p:nvSpPr>
            <p:spPr>
              <a:xfrm>
                <a:off x="4844955" y="2784143"/>
                <a:ext cx="1584325" cy="8731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Times New Roman" panose="02020603050405020304" pitchFamily="18" charset="0"/>
                  </a:rPr>
                  <a:t>36 hours at room temperature</a:t>
                </a:r>
                <a:endParaRPr lang="en-US" sz="1100">
                  <a:effectLst/>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66782"/>
                <a:ext cx="4838065" cy="1352550"/>
              </a:xfrm>
              <a:prstGeom prst="rect">
                <a:avLst/>
              </a:prstGeom>
            </p:spPr>
          </p:pic>
        </p:grpSp>
      </p:grpSp>
      <p:sp>
        <p:nvSpPr>
          <p:cNvPr id="22" name="Title 4"/>
          <p:cNvSpPr txBox="1">
            <a:spLocks/>
          </p:cNvSpPr>
          <p:nvPr/>
        </p:nvSpPr>
        <p:spPr>
          <a:xfrm>
            <a:off x="392162" y="1419161"/>
            <a:ext cx="3799267" cy="4282440"/>
          </a:xfrm>
          <a:prstGeom prst="rect">
            <a:avLst/>
          </a:prstGeom>
        </p:spPr>
        <p:txBody>
          <a:bodyPr>
            <a:normAutofit fontScale="97500"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accent5"/>
                </a:solidFill>
              </a:rPr>
              <a:t>UHT milk</a:t>
            </a:r>
            <a:r>
              <a:rPr lang="en-US" dirty="0" smtClean="0"/>
              <a:t/>
            </a:r>
            <a:br>
              <a:rPr lang="en-US" dirty="0" smtClean="0"/>
            </a:br>
            <a:r>
              <a:rPr lang="en-US" dirty="0" smtClean="0"/>
              <a:t/>
            </a:r>
            <a:br>
              <a:rPr lang="en-US" dirty="0" smtClean="0"/>
            </a:br>
            <a:r>
              <a:rPr lang="en-US" dirty="0" smtClean="0"/>
              <a:t>Stored at room temperature – sample drawn immediately after opening container</a:t>
            </a:r>
            <a:endParaRPr lang="en-US" dirty="0"/>
          </a:p>
        </p:txBody>
      </p:sp>
    </p:spTree>
    <p:extLst>
      <p:ext uri="{BB962C8B-B14F-4D97-AF65-F5344CB8AC3E}">
        <p14:creationId xmlns:p14="http://schemas.microsoft.com/office/powerpoint/2010/main" val="287914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19" y="280114"/>
            <a:ext cx="5662412" cy="42468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011" y="2403518"/>
            <a:ext cx="5662412" cy="4246809"/>
          </a:xfrm>
          <a:prstGeom prst="rect">
            <a:avLst/>
          </a:prstGeom>
        </p:spPr>
      </p:pic>
    </p:spTree>
    <p:extLst>
      <p:ext uri="{BB962C8B-B14F-4D97-AF65-F5344CB8AC3E}">
        <p14:creationId xmlns:p14="http://schemas.microsoft.com/office/powerpoint/2010/main" val="9467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290" y="610337"/>
            <a:ext cx="10829300" cy="5751826"/>
          </a:xfrm>
          <a:prstGeom prst="rect">
            <a:avLst/>
          </a:prstGeom>
        </p:spPr>
      </p:pic>
    </p:spTree>
    <p:extLst>
      <p:ext uri="{BB962C8B-B14F-4D97-AF65-F5344CB8AC3E}">
        <p14:creationId xmlns:p14="http://schemas.microsoft.com/office/powerpoint/2010/main" val="101423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7687" y="277299"/>
            <a:ext cx="10614205" cy="6306239"/>
          </a:xfrm>
          <a:prstGeom prst="rect">
            <a:avLst/>
          </a:prstGeom>
        </p:spPr>
      </p:pic>
    </p:spTree>
    <p:extLst>
      <p:ext uri="{BB962C8B-B14F-4D97-AF65-F5344CB8AC3E}">
        <p14:creationId xmlns:p14="http://schemas.microsoft.com/office/powerpoint/2010/main" val="112845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926" y="2009104"/>
            <a:ext cx="11425448" cy="2768958"/>
          </a:xfrm>
          <a:prstGeom prst="rect">
            <a:avLst/>
          </a:prstGeom>
        </p:spPr>
      </p:pic>
    </p:spTree>
    <p:extLst>
      <p:ext uri="{BB962C8B-B14F-4D97-AF65-F5344CB8AC3E}">
        <p14:creationId xmlns:p14="http://schemas.microsoft.com/office/powerpoint/2010/main" val="77332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1972" y="1317760"/>
            <a:ext cx="11436032" cy="4181519"/>
          </a:xfrm>
          <a:prstGeom prst="rect">
            <a:avLst/>
          </a:prstGeom>
        </p:spPr>
      </p:pic>
    </p:spTree>
    <p:extLst>
      <p:ext uri="{BB962C8B-B14F-4D97-AF65-F5344CB8AC3E}">
        <p14:creationId xmlns:p14="http://schemas.microsoft.com/office/powerpoint/2010/main" val="209775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9067" y="848934"/>
            <a:ext cx="11057932" cy="5237968"/>
          </a:xfrm>
          <a:prstGeom prst="rect">
            <a:avLst/>
          </a:prstGeom>
        </p:spPr>
      </p:pic>
    </p:spTree>
    <p:extLst>
      <p:ext uri="{BB962C8B-B14F-4D97-AF65-F5344CB8AC3E}">
        <p14:creationId xmlns:p14="http://schemas.microsoft.com/office/powerpoint/2010/main" val="171214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7366" y="112807"/>
            <a:ext cx="8494808" cy="6644042"/>
          </a:xfrm>
          <a:prstGeom prst="rect">
            <a:avLst/>
          </a:prstGeom>
        </p:spPr>
      </p:pic>
    </p:spTree>
    <p:extLst>
      <p:ext uri="{BB962C8B-B14F-4D97-AF65-F5344CB8AC3E}">
        <p14:creationId xmlns:p14="http://schemas.microsoft.com/office/powerpoint/2010/main" val="56539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8374" y="725392"/>
            <a:ext cx="10811569" cy="5729999"/>
          </a:xfrm>
          <a:prstGeom prst="rect">
            <a:avLst/>
          </a:prstGeom>
        </p:spPr>
      </p:pic>
    </p:spTree>
    <p:extLst>
      <p:ext uri="{BB962C8B-B14F-4D97-AF65-F5344CB8AC3E}">
        <p14:creationId xmlns:p14="http://schemas.microsoft.com/office/powerpoint/2010/main" val="3121757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282</TotalTime>
  <Words>675</Words>
  <Application>Microsoft Office PowerPoint</Application>
  <PresentationFormat>Widescreen</PresentationFormat>
  <Paragraphs>70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Celestial</vt:lpstr>
      <vt:lpstr>Blue’s the Clue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Variations</vt:lpstr>
      <vt:lpstr>Standards</vt:lpstr>
      <vt:lpstr>Potential Problems</vt:lpstr>
      <vt:lpstr>Blue’s the Clue Modified Lab – 6th Grade</vt:lpstr>
      <vt:lpstr>Blue’s the Clue Modified Lab – 6th Grade</vt:lpstr>
      <vt:lpstr>Home Pasteurized milk  1 day old – stored at refrigerator temperatures after pasteurization</vt:lpstr>
      <vt:lpstr>PowerPoint Presentation</vt:lpstr>
      <vt:lpstr>PowerPoint Presentation</vt:lpstr>
      <vt:lpstr>PowerPoint Presentation</vt:lpstr>
      <vt:lpstr>PowerPoint Presentation</vt:lpstr>
      <vt:lpstr>PowerPoint Presentation</vt:lpstr>
      <vt:lpstr>PowerPoint Presentation</vt:lpstr>
    </vt:vector>
  </TitlesOfParts>
  <Company>Aberdeen Public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Blue’s the Clue</dc:title>
  <dc:creator>diane.leitheiser</dc:creator>
  <cp:lastModifiedBy>diane.leitheiser</cp:lastModifiedBy>
  <cp:revision>9</cp:revision>
  <dcterms:created xsi:type="dcterms:W3CDTF">2015-07-24T18:50:40Z</dcterms:created>
  <dcterms:modified xsi:type="dcterms:W3CDTF">2015-07-25T00:28:44Z</dcterms:modified>
</cp:coreProperties>
</file>