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Hands Off, Bacteria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223498"/>
          </a:xfrm>
        </p:spPr>
        <p:txBody>
          <a:bodyPr/>
          <a:lstStyle/>
          <a:p>
            <a:r>
              <a:rPr lang="en-US" dirty="0" smtClean="0"/>
              <a:t>Module 4: Retail and Home</a:t>
            </a:r>
          </a:p>
          <a:p>
            <a:r>
              <a:rPr lang="en-US" dirty="0" smtClean="0"/>
              <a:t>Screen shots have been take from:</a:t>
            </a:r>
          </a:p>
          <a:p>
            <a:r>
              <a:rPr lang="en-US" dirty="0" smtClean="0"/>
              <a:t>Science and Our food Supply Curriculum - Middle School Edition</a:t>
            </a:r>
            <a:endParaRPr lang="en-US" dirty="0"/>
          </a:p>
        </p:txBody>
      </p:sp>
      <p:pic>
        <p:nvPicPr>
          <p:cNvPr id="2050" name="Picture 2" descr="http://www.enasco.com/prod/images/products/CA/AC0911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1" r="27441"/>
          <a:stretch/>
        </p:blipFill>
        <p:spPr bwMode="auto">
          <a:xfrm>
            <a:off x="818866" y="940724"/>
            <a:ext cx="2033516" cy="466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2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236113"/>
            <a:ext cx="10131425" cy="987379"/>
          </a:xfrm>
        </p:spPr>
        <p:txBody>
          <a:bodyPr/>
          <a:lstStyle/>
          <a:p>
            <a:r>
              <a:rPr lang="en-US" dirty="0" smtClean="0"/>
              <a:t>variations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1223492"/>
            <a:ext cx="11240036" cy="536837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Group Activity</a:t>
            </a:r>
          </a:p>
          <a:p>
            <a:pPr lvl="1"/>
            <a:r>
              <a:rPr lang="en-US" sz="2000" dirty="0" smtClean="0"/>
              <a:t>Divide the students into groups and have each group create the perfect set of washing instructions</a:t>
            </a:r>
          </a:p>
          <a:p>
            <a:pPr lvl="1"/>
            <a:r>
              <a:rPr lang="en-US" sz="2000" dirty="0" smtClean="0"/>
              <a:t>Apply Glo-Germ and complete the instructions as written</a:t>
            </a:r>
          </a:p>
          <a:p>
            <a:pPr lvl="1"/>
            <a:r>
              <a:rPr lang="en-US" sz="2000" dirty="0" smtClean="0"/>
              <a:t>Compare visual results between groups and then review each groups’ directions for effectiveness</a:t>
            </a:r>
          </a:p>
          <a:p>
            <a:pPr lvl="1"/>
            <a:r>
              <a:rPr lang="en-US" sz="2000" dirty="0" smtClean="0"/>
              <a:t>Collaborate as a class to write the Ultimate Instructions</a:t>
            </a:r>
          </a:p>
          <a:p>
            <a:r>
              <a:rPr lang="en-US" sz="2800" dirty="0" smtClean="0"/>
              <a:t>Writing Technical Instructions</a:t>
            </a:r>
          </a:p>
          <a:p>
            <a:pPr lvl="1"/>
            <a:r>
              <a:rPr lang="en-US" sz="2000" dirty="0" smtClean="0"/>
              <a:t>Have the students each write their own instructions for how to wash hands on a note card</a:t>
            </a:r>
          </a:p>
          <a:p>
            <a:pPr lvl="1"/>
            <a:r>
              <a:rPr lang="en-US" sz="2000" dirty="0" smtClean="0"/>
              <a:t>Collect the cards and redistribute to the class</a:t>
            </a:r>
          </a:p>
          <a:p>
            <a:pPr lvl="1"/>
            <a:r>
              <a:rPr lang="en-US" sz="2000" dirty="0" smtClean="0"/>
              <a:t>After applying the </a:t>
            </a:r>
            <a:r>
              <a:rPr lang="en-US" sz="2000" dirty="0" err="1" smtClean="0"/>
              <a:t>Glo</a:t>
            </a:r>
            <a:r>
              <a:rPr lang="en-US" sz="2000" dirty="0" smtClean="0"/>
              <a:t>-Germ – the students wash their hands using ONLY the steps written on their new card</a:t>
            </a:r>
          </a:p>
          <a:p>
            <a:pPr lvl="2"/>
            <a:r>
              <a:rPr lang="en-US" sz="1800" dirty="0" smtClean="0"/>
              <a:t>Example – if the card does not say to use water – the student may not use water</a:t>
            </a:r>
          </a:p>
          <a:p>
            <a:pPr lvl="1"/>
            <a:r>
              <a:rPr lang="en-US" sz="2000" dirty="0" smtClean="0"/>
              <a:t>Illustrates not only the importance of hand washing, but also clearly written instructions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8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50289"/>
            <a:ext cx="10131425" cy="1028131"/>
          </a:xfrm>
        </p:spPr>
        <p:txBody>
          <a:bodyPr/>
          <a:lstStyle/>
          <a:p>
            <a:r>
              <a:rPr lang="en-US" dirty="0" smtClean="0"/>
              <a:t>Standards – Common Core and CTE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378421"/>
            <a:ext cx="10131425" cy="5063322"/>
          </a:xfrm>
        </p:spPr>
        <p:txBody>
          <a:bodyPr>
            <a:normAutofit/>
          </a:bodyPr>
          <a:lstStyle/>
          <a:p>
            <a:r>
              <a:rPr lang="en-US" sz="2000" dirty="0"/>
              <a:t>Standards: Middle School</a:t>
            </a:r>
          </a:p>
          <a:p>
            <a:pPr lvl="1"/>
            <a:r>
              <a:rPr lang="en-US" sz="1800" dirty="0"/>
              <a:t>6-8.RST.3 Follow precisely a multistep procedure when carrying out experiments, taking measurements, or performing technical tasks</a:t>
            </a:r>
          </a:p>
          <a:p>
            <a:pPr lvl="1"/>
            <a:r>
              <a:rPr lang="en-US" sz="1800" dirty="0"/>
              <a:t>NW 3.1 Explain common practices that promote sanitary food conditions. </a:t>
            </a:r>
          </a:p>
          <a:p>
            <a:r>
              <a:rPr lang="en-US" sz="2000" dirty="0"/>
              <a:t>Standards: High School</a:t>
            </a:r>
          </a:p>
          <a:p>
            <a:pPr lvl="1"/>
            <a:r>
              <a:rPr lang="en-US" sz="1800" dirty="0"/>
              <a:t>9-12.RST.3 Follow precisely a complex multistep procedure when carrying out experiments, taking measurements, or performing technical tasks attending to special cases or exceptions defined in the text.</a:t>
            </a:r>
          </a:p>
          <a:p>
            <a:pPr lvl="1"/>
            <a:r>
              <a:rPr lang="en-US" sz="1800" dirty="0"/>
              <a:t>NW 2.1 Apply practices to promote safe food handling. </a:t>
            </a:r>
          </a:p>
          <a:p>
            <a:pPr lvl="1"/>
            <a:r>
              <a:rPr lang="en-US" sz="1800" dirty="0"/>
              <a:t>FT 2.1 Determine the steps in the scientific method and demonstrate its use in scientific experimentation.</a:t>
            </a:r>
          </a:p>
          <a:p>
            <a:pPr lvl="1"/>
            <a:r>
              <a:rPr lang="en-US" sz="1800" dirty="0"/>
              <a:t>FT 4.1 Recognize practices and procedures that minimize the risks of food borne illness</a:t>
            </a:r>
          </a:p>
        </p:txBody>
      </p:sp>
    </p:spTree>
    <p:extLst>
      <p:ext uri="{BB962C8B-B14F-4D97-AF65-F5344CB8AC3E}">
        <p14:creationId xmlns:p14="http://schemas.microsoft.com/office/powerpoint/2010/main" val="2502408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8321721" cy="4299676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</a:rPr>
              <a:t>Dry </a:t>
            </a:r>
            <a:r>
              <a:rPr lang="en-US" sz="2000" b="1" dirty="0">
                <a:solidFill>
                  <a:schemeClr val="accent6"/>
                </a:solidFill>
              </a:rPr>
              <a:t>skin </a:t>
            </a:r>
            <a:r>
              <a:rPr lang="en-US" sz="2000" dirty="0"/>
              <a:t>– </a:t>
            </a:r>
            <a:r>
              <a:rPr lang="en-US" sz="2000" dirty="0" err="1"/>
              <a:t>Glo</a:t>
            </a:r>
            <a:r>
              <a:rPr lang="en-US" sz="2000" dirty="0"/>
              <a:t>-Germ will ‘soak’ into very dry skin making it very difficult for students to remove no matter how hard they </a:t>
            </a:r>
            <a:r>
              <a:rPr lang="en-US" sz="2000" dirty="0" smtClean="0"/>
              <a:t>scrub</a:t>
            </a:r>
            <a:endParaRPr lang="en-US" sz="2000" dirty="0"/>
          </a:p>
          <a:p>
            <a:r>
              <a:rPr lang="en-US" sz="2000" b="1" dirty="0">
                <a:solidFill>
                  <a:schemeClr val="accent6"/>
                </a:solidFill>
              </a:rPr>
              <a:t>Neon clothing </a:t>
            </a:r>
            <a:r>
              <a:rPr lang="en-US" sz="2000" dirty="0"/>
              <a:t>– can make viewing the results difficult – ensure students hold their hands extended away from their clothing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Staining</a:t>
            </a:r>
            <a:r>
              <a:rPr lang="en-US" sz="2000" dirty="0"/>
              <a:t> – orange Glo-Germ can stain clothing, the liquid can also be purchased in a white </a:t>
            </a:r>
            <a:r>
              <a:rPr lang="en-US" sz="2000" dirty="0" smtClean="0"/>
              <a:t>version</a:t>
            </a:r>
          </a:p>
          <a:p>
            <a:r>
              <a:rPr lang="en-US" sz="2000" b="1" dirty="0" smtClean="0">
                <a:solidFill>
                  <a:schemeClr val="accent6"/>
                </a:solidFill>
              </a:rPr>
              <a:t>Viewing Area </a:t>
            </a:r>
            <a:r>
              <a:rPr lang="en-US" sz="2000" dirty="0" smtClean="0"/>
              <a:t>- Purchased kits – like the one pictured – come with a  small UV light – purchase a bar black light (or 2) to allow multiple students to view simultaneously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My students love to make this a contest between themselves – who can get their hands the cleanest </a:t>
            </a:r>
            <a:r>
              <a:rPr lang="en-US" sz="1800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</a:t>
            </a:r>
            <a:endParaRPr lang="en-US" sz="1800" dirty="0">
              <a:solidFill>
                <a:schemeClr val="accent6"/>
              </a:solidFill>
            </a:endParaRPr>
          </a:p>
        </p:txBody>
      </p:sp>
      <p:pic>
        <p:nvPicPr>
          <p:cNvPr id="1026" name="Picture 2" descr="Glo Germ Sanitation Training 1003 Gel K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610" y="2260095"/>
            <a:ext cx="4063620" cy="406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800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0069"/>
          <a:stretch/>
        </p:blipFill>
        <p:spPr>
          <a:xfrm>
            <a:off x="297990" y="272956"/>
            <a:ext cx="4847215" cy="555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755" y="1174511"/>
            <a:ext cx="5229682" cy="54310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22626" y="1965278"/>
            <a:ext cx="11191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Grade students practicing hand washing skills using Glo-Germ as an indicator.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02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" r="920" b="15819"/>
          <a:stretch/>
        </p:blipFill>
        <p:spPr>
          <a:xfrm>
            <a:off x="879124" y="1519918"/>
            <a:ext cx="2935423" cy="3340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4" t="619" r="-374" b="32507"/>
          <a:stretch/>
        </p:blipFill>
        <p:spPr>
          <a:xfrm>
            <a:off x="4513206" y="242253"/>
            <a:ext cx="3330054" cy="29480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101" r="558" b="24498"/>
          <a:stretch/>
        </p:blipFill>
        <p:spPr>
          <a:xfrm>
            <a:off x="4674010" y="3991819"/>
            <a:ext cx="3146505" cy="2717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3" t="24477"/>
          <a:stretch/>
        </p:blipFill>
        <p:spPr>
          <a:xfrm>
            <a:off x="8625676" y="2725266"/>
            <a:ext cx="2223003" cy="32713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4820" y="5350326"/>
            <a:ext cx="3044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Hand Shaking with </a:t>
            </a:r>
            <a:r>
              <a:rPr lang="en-US" dirty="0" err="1" smtClean="0"/>
              <a:t>Glo</a:t>
            </a:r>
            <a:r>
              <a:rPr lang="en-US" dirty="0" smtClean="0"/>
              <a:t>-Germ Powder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82235" y="3296974"/>
            <a:ext cx="333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After </a:t>
            </a:r>
            <a:r>
              <a:rPr lang="en-US" dirty="0" err="1" smtClean="0"/>
              <a:t>Glo</a:t>
            </a:r>
            <a:r>
              <a:rPr lang="en-US" dirty="0" smtClean="0"/>
              <a:t>-Germ oil, but before washing hands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1920" y="1501080"/>
            <a:ext cx="2361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After hand washing – same child as middle top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5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439" y="61756"/>
            <a:ext cx="8358387" cy="67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5" y="1262130"/>
            <a:ext cx="11241787" cy="422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42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39" y="412124"/>
            <a:ext cx="10998784" cy="607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31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95" y="284522"/>
            <a:ext cx="10122793" cy="639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32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51" y="150756"/>
            <a:ext cx="9569003" cy="648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09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75" y="699514"/>
            <a:ext cx="11080867" cy="566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67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76" y="287360"/>
            <a:ext cx="10519290" cy="633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48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38" y="322508"/>
            <a:ext cx="9674046" cy="633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8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73</TotalTime>
  <Words>425</Words>
  <Application>Microsoft Office PowerPoint</Application>
  <PresentationFormat>Widescreen</PresentationFormat>
  <Paragraphs>35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Celestial</vt:lpstr>
      <vt:lpstr>Hands Off, Bacteria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variations</vt:lpstr>
      <vt:lpstr>Standards – Common Core and CTE</vt:lpstr>
      <vt:lpstr>Potential problems</vt:lpstr>
      <vt:lpstr>PowerPoint Presentation</vt:lpstr>
      <vt:lpstr>PowerPoint Presentation</vt:lpstr>
    </vt:vector>
  </TitlesOfParts>
  <Company>Aberdeen Public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Hands Off, Bacteria</dc:title>
  <dc:creator>diane.leitheiser</dc:creator>
  <cp:lastModifiedBy>diane.leitheiser</cp:lastModifiedBy>
  <cp:revision>8</cp:revision>
  <dcterms:created xsi:type="dcterms:W3CDTF">2015-07-24T17:25:36Z</dcterms:created>
  <dcterms:modified xsi:type="dcterms:W3CDTF">2015-07-24T18:41:09Z</dcterms:modified>
</cp:coreProperties>
</file>