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257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80" r:id="rId42"/>
    <p:sldId id="279" r:id="rId43"/>
    <p:sldId id="278" r:id="rId44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99"/>
    <a:srgbClr val="FF00FF"/>
    <a:srgbClr val="800000"/>
    <a:srgbClr val="660066"/>
    <a:srgbClr val="FFFF00"/>
    <a:srgbClr val="00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17" autoAdjust="0"/>
  </p:normalViewPr>
  <p:slideViewPr>
    <p:cSldViewPr>
      <p:cViewPr varScale="1">
        <p:scale>
          <a:sx n="87" d="100"/>
          <a:sy n="87" d="100"/>
        </p:scale>
        <p:origin x="11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476148D-DD75-4A39-B305-0E2923E1F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3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1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4E871FD-ACCE-4243-A0FB-3EE3B48F9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70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F7D74-BB79-4727-BA6C-ECE5263B094E}" type="slidenum">
              <a:rPr lang="en-US"/>
              <a:pPr/>
              <a:t>1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3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2D11F-BCDB-4B96-95CA-BD2AB98CAC9C}" type="slidenum">
              <a:rPr lang="en-US"/>
              <a:pPr/>
              <a:t>29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seasoning</a:t>
            </a:r>
          </a:p>
        </p:txBody>
      </p:sp>
    </p:spTree>
    <p:extLst>
      <p:ext uri="{BB962C8B-B14F-4D97-AF65-F5344CB8AC3E}">
        <p14:creationId xmlns:p14="http://schemas.microsoft.com/office/powerpoint/2010/main" val="1455851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287AE-D762-41E6-ACB1-51028021D21E}" type="slidenum">
              <a:rPr lang="en-US"/>
              <a:pPr/>
              <a:t>30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mince</a:t>
            </a:r>
          </a:p>
        </p:txBody>
      </p:sp>
    </p:spTree>
    <p:extLst>
      <p:ext uri="{BB962C8B-B14F-4D97-AF65-F5344CB8AC3E}">
        <p14:creationId xmlns:p14="http://schemas.microsoft.com/office/powerpoint/2010/main" val="2641676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62434-E0C2-4E05-ABC1-246B490695EA}" type="slidenum">
              <a:rPr lang="en-US"/>
              <a:pPr/>
              <a:t>31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creaming</a:t>
            </a:r>
          </a:p>
        </p:txBody>
      </p:sp>
    </p:spTree>
    <p:extLst>
      <p:ext uri="{BB962C8B-B14F-4D97-AF65-F5344CB8AC3E}">
        <p14:creationId xmlns:p14="http://schemas.microsoft.com/office/powerpoint/2010/main" val="276230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0F87F-B34C-48DA-B0E0-A44A96BEE939}" type="slidenum">
              <a:rPr lang="en-US"/>
              <a:pPr/>
              <a:t>32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Cut in </a:t>
            </a:r>
          </a:p>
        </p:txBody>
      </p:sp>
    </p:spTree>
    <p:extLst>
      <p:ext uri="{BB962C8B-B14F-4D97-AF65-F5344CB8AC3E}">
        <p14:creationId xmlns:p14="http://schemas.microsoft.com/office/powerpoint/2010/main" val="1665657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4AE8F-959B-47CA-ABD0-6EB5DD1BD211}" type="slidenum">
              <a:rPr lang="en-US"/>
              <a:pPr/>
              <a:t>33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Fold</a:t>
            </a:r>
          </a:p>
        </p:txBody>
      </p:sp>
    </p:spTree>
    <p:extLst>
      <p:ext uri="{BB962C8B-B14F-4D97-AF65-F5344CB8AC3E}">
        <p14:creationId xmlns:p14="http://schemas.microsoft.com/office/powerpoint/2010/main" val="391548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10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5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5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514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5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514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4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514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5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515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34C65D-8B3B-4BF8-9487-E44A2A309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B4928-25DD-47FD-A309-FB1A4A20E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0557B-F7F2-4725-91C7-E6243A0E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F4CC-2E35-439F-A0B2-951F63B26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E03F-EE88-46B4-AAD3-E229F47DB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90874-CD26-4FE1-AD0C-CCB9C8DF8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2DCB2-2FF6-42EF-BDFC-FAC93227B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1A714-D66E-41A9-AE75-38A36F77E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2112C-8DB9-4034-8F63-A1119442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146F4-559B-4AC5-A127-8B1930BD2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7240D-2937-46D8-944A-E11B93D48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40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8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08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8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1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1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41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2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12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12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AF5BF6B-D659-4FB3-99BF-A8E2688B8B4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themeOverride" Target="../theme/themeOverride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38.xml"/><Relationship Id="rId3" Type="http://schemas.openxmlformats.org/officeDocument/2006/relationships/slide" Target="slide29.xml"/><Relationship Id="rId7" Type="http://schemas.openxmlformats.org/officeDocument/2006/relationships/slide" Target="slide31.xml"/><Relationship Id="rId12" Type="http://schemas.openxmlformats.org/officeDocument/2006/relationships/slide" Target="slide37.xml"/><Relationship Id="rId17" Type="http://schemas.openxmlformats.org/officeDocument/2006/relationships/slide" Target="slide43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42.xml"/><Relationship Id="rId1" Type="http://schemas.openxmlformats.org/officeDocument/2006/relationships/themeOverride" Target="../theme/themeOverride27.xml"/><Relationship Id="rId6" Type="http://schemas.openxmlformats.org/officeDocument/2006/relationships/slide" Target="slide30.xml"/><Relationship Id="rId11" Type="http://schemas.openxmlformats.org/officeDocument/2006/relationships/slide" Target="slide36.xml"/><Relationship Id="rId5" Type="http://schemas.openxmlformats.org/officeDocument/2006/relationships/slide" Target="slide39.xml"/><Relationship Id="rId15" Type="http://schemas.openxmlformats.org/officeDocument/2006/relationships/slide" Target="slide41.xml"/><Relationship Id="rId10" Type="http://schemas.openxmlformats.org/officeDocument/2006/relationships/slide" Target="slide35.xml"/><Relationship Id="rId4" Type="http://schemas.openxmlformats.org/officeDocument/2006/relationships/slide" Target="slide34.xml"/><Relationship Id="rId9" Type="http://schemas.openxmlformats.org/officeDocument/2006/relationships/slide" Target="slide33.xml"/><Relationship Id="rId14" Type="http://schemas.openxmlformats.org/officeDocument/2006/relationships/slide" Target="slide4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4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4" Type="http://schemas.openxmlformats.org/officeDocument/2006/relationships/slide" Target="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4" Type="http://schemas.openxmlformats.org/officeDocument/2006/relationships/slide" Target="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4" Type="http://schemas.openxmlformats.org/officeDocument/2006/relationships/slide" Target="slid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4" Type="http://schemas.openxmlformats.org/officeDocument/2006/relationships/slide" Target="slide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6</a:t>
            </a:r>
            <a:r>
              <a:rPr lang="en-US" baseline="30000"/>
              <a:t>th</a:t>
            </a:r>
            <a:r>
              <a:rPr lang="en-US"/>
              <a:t> Grade Review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7924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agneto"/>
              </a:rPr>
              <a:t>Kitchen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4000"/>
              <a:t>When cutting food with a sharp knife….</a:t>
            </a:r>
          </a:p>
          <a:p>
            <a:pPr marL="342900" indent="-342900"/>
            <a:r>
              <a:rPr lang="en-US" sz="4000"/>
              <a:t>A. hold the food in your hand.	</a:t>
            </a:r>
          </a:p>
          <a:p>
            <a:pPr marL="342900" indent="-342900">
              <a:buFontTx/>
              <a:buAutoNum type="alphaUcPeriod" startAt="2"/>
            </a:pPr>
            <a:r>
              <a:rPr lang="en-US" sz="4000"/>
              <a:t> put the food on a plate.	</a:t>
            </a:r>
          </a:p>
          <a:p>
            <a:pPr marL="342900" indent="-342900">
              <a:buFontTx/>
              <a:buAutoNum type="alphaUcPeriod" startAt="2"/>
            </a:pPr>
            <a:r>
              <a:rPr lang="en-US" sz="4000"/>
              <a:t> cut toward your body. 		</a:t>
            </a:r>
          </a:p>
          <a:p>
            <a:pPr marL="342900" indent="-342900">
              <a:buFontTx/>
              <a:buAutoNum type="alphaUcPeriod" startAt="2"/>
            </a:pPr>
            <a:r>
              <a:rPr lang="en-US" sz="4000"/>
              <a:t> cut away from you body.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If a knife falls off the counter….</a:t>
            </a:r>
          </a:p>
          <a:p>
            <a:endParaRPr lang="en-US" sz="4000"/>
          </a:p>
          <a:p>
            <a:r>
              <a:rPr lang="en-US" sz="4000"/>
              <a:t>A. catch it by the blade.		</a:t>
            </a:r>
          </a:p>
          <a:p>
            <a:r>
              <a:rPr lang="en-US" sz="4000"/>
              <a:t>B. catch it by the handle.	</a:t>
            </a:r>
          </a:p>
          <a:p>
            <a:r>
              <a:rPr lang="en-US" sz="4000"/>
              <a:t>C. get out of the way. </a:t>
            </a:r>
          </a:p>
          <a:p>
            <a:r>
              <a:rPr lang="en-US" sz="4000"/>
              <a:t>D. soak it in dishwater.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2296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If food sticks in a toaster, first you should….</a:t>
            </a:r>
          </a:p>
          <a:p>
            <a:endParaRPr lang="en-US" sz="3200"/>
          </a:p>
          <a:p>
            <a:r>
              <a:rPr lang="en-US" sz="3200"/>
              <a:t>A. unplug the toaster, turn it upside down,   and shake it.</a:t>
            </a:r>
          </a:p>
          <a:p>
            <a:r>
              <a:rPr lang="en-US" sz="3200"/>
              <a:t>B. dip the toaster in water briefly to loosen the food.	</a:t>
            </a:r>
          </a:p>
          <a:p>
            <a:r>
              <a:rPr lang="en-US" sz="3200"/>
              <a:t>C. use a knife or fork to remove the food before it burns.		</a:t>
            </a:r>
          </a:p>
          <a:p>
            <a:r>
              <a:rPr lang="en-US" sz="3200"/>
              <a:t>D. unplug the toaster, then use a large fork to remove the food.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2296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With a grease fire, you should NOT….</a:t>
            </a:r>
          </a:p>
          <a:p>
            <a:endParaRPr lang="en-US" sz="3600"/>
          </a:p>
          <a:p>
            <a:r>
              <a:rPr lang="en-US" sz="3600"/>
              <a:t>A. pour salt on the flames.			</a:t>
            </a:r>
          </a:p>
          <a:p>
            <a:r>
              <a:rPr lang="en-US" sz="3600"/>
              <a:t>B. pour baking soda on the flames.	</a:t>
            </a:r>
          </a:p>
          <a:p>
            <a:r>
              <a:rPr lang="en-US" sz="3600"/>
              <a:t>C. pour water on the flames.</a:t>
            </a:r>
          </a:p>
          <a:p>
            <a:r>
              <a:rPr lang="en-US" sz="3600"/>
              <a:t>D. put a cover on the pan.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838200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To clean up broken glass, you could safely use any of the following EXCEPT…</a:t>
            </a:r>
          </a:p>
          <a:p>
            <a:endParaRPr lang="en-US" sz="4000"/>
          </a:p>
          <a:p>
            <a:r>
              <a:rPr lang="en-US" sz="4000"/>
              <a:t>A. a broom.					</a:t>
            </a:r>
          </a:p>
          <a:p>
            <a:r>
              <a:rPr lang="en-US" sz="4000"/>
              <a:t>B. a dustpan and brush.	</a:t>
            </a:r>
          </a:p>
          <a:p>
            <a:r>
              <a:rPr lang="en-US" sz="4000"/>
              <a:t>C. a wet paper towel. 			</a:t>
            </a:r>
          </a:p>
          <a:p>
            <a:r>
              <a:rPr lang="en-US" sz="4000"/>
              <a:t>D. a dampened dish towel.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8229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To help prevent kitchen accidents, do all of the following EXCEPT…</a:t>
            </a:r>
          </a:p>
          <a:p>
            <a:endParaRPr lang="en-US" sz="4000"/>
          </a:p>
          <a:p>
            <a:r>
              <a:rPr lang="en-US" sz="4000"/>
              <a:t>A. tie your hair back if it is long.	</a:t>
            </a:r>
          </a:p>
          <a:p>
            <a:r>
              <a:rPr lang="en-US" sz="4000"/>
              <a:t>B. wear loose-fitting clothing.	</a:t>
            </a:r>
          </a:p>
          <a:p>
            <a:r>
              <a:rPr lang="en-US" sz="4000"/>
              <a:t>C. roll up long sleeves.</a:t>
            </a:r>
          </a:p>
          <a:p>
            <a:r>
              <a:rPr lang="en-US" sz="4000"/>
              <a:t>D. use potholders.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1831" y="1623219"/>
            <a:ext cx="86106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dirty="0"/>
              <a:t>T or F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dirty="0"/>
              <a:t>Infants, children and pregnant women</a:t>
            </a:r>
            <a:r>
              <a:rPr lang="en-US" sz="4000" dirty="0"/>
              <a:t> are at greater risk for foodborne illness than the general population. 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T or F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E. coli and salmonella are examples of </a:t>
            </a:r>
            <a:r>
              <a:rPr lang="en-US" sz="4000" b="1"/>
              <a:t>viruses</a:t>
            </a:r>
            <a:r>
              <a:rPr lang="en-US" sz="4000"/>
              <a:t> that cause foodborne illness. 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When washing your hands, scrub them with hot water and soap for at least </a:t>
            </a:r>
            <a:r>
              <a:rPr lang="en-US" sz="4000" b="1"/>
              <a:t>20 seconds.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0" y="5562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You can safely taste ground meat </a:t>
            </a:r>
            <a:r>
              <a:rPr lang="en-US" sz="4000" b="1"/>
              <a:t>while it is cooking</a:t>
            </a:r>
            <a:r>
              <a:rPr lang="en-US" sz="4000"/>
              <a:t> if you wash the spoon before you taste it again.</a:t>
            </a:r>
            <a:endParaRPr lang="en-US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0" y="5562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572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4572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6" name="Text Box 2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4572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Text Box 2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4572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2" name="Text Box 32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194" name="Rectangle 34"/>
          <p:cNvSpPr>
            <a:spLocks noChangeArrowheads="1"/>
          </p:cNvSpPr>
          <p:nvPr/>
        </p:nvSpPr>
        <p:spPr bwMode="auto">
          <a:xfrm>
            <a:off x="4572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5" name="Text Box 3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21336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9" name="Text Box 89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21336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0" name="Text Box 90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21336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1" name="Text Box 91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21336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2" name="Text Box 92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21336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3" name="Text Box 93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38100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4" name="Text Box 94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38100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5" name="Text Box 95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12" name="Rectangle 52"/>
          <p:cNvSpPr>
            <a:spLocks noChangeArrowheads="1"/>
          </p:cNvSpPr>
          <p:nvPr/>
        </p:nvSpPr>
        <p:spPr bwMode="auto">
          <a:xfrm>
            <a:off x="38100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6" name="Text Box 96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38100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7" name="Text Box 97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18" name="Rectangle 58"/>
          <p:cNvSpPr>
            <a:spLocks noChangeArrowheads="1"/>
          </p:cNvSpPr>
          <p:nvPr/>
        </p:nvSpPr>
        <p:spPr bwMode="auto">
          <a:xfrm>
            <a:off x="38100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8" name="Text Box 98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54864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9" name="Text Box 99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54864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0" name="Text Box 100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24" name="Rectangle 64"/>
          <p:cNvSpPr>
            <a:spLocks noChangeArrowheads="1"/>
          </p:cNvSpPr>
          <p:nvPr/>
        </p:nvSpPr>
        <p:spPr bwMode="auto">
          <a:xfrm>
            <a:off x="54864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1" name="Text Box 101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27" name="Rectangle 67"/>
          <p:cNvSpPr>
            <a:spLocks noChangeArrowheads="1"/>
          </p:cNvSpPr>
          <p:nvPr/>
        </p:nvSpPr>
        <p:spPr bwMode="auto">
          <a:xfrm>
            <a:off x="54864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2" name="Text Box 102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54864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3" name="Text Box 103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55626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71628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4" name="Text Box 104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233" name="Rectangle 73"/>
          <p:cNvSpPr>
            <a:spLocks noChangeArrowheads="1"/>
          </p:cNvSpPr>
          <p:nvPr/>
        </p:nvSpPr>
        <p:spPr bwMode="auto">
          <a:xfrm>
            <a:off x="71628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5" name="Text Box 105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36" name="Rectangle 76"/>
          <p:cNvSpPr>
            <a:spLocks noChangeArrowheads="1"/>
          </p:cNvSpPr>
          <p:nvPr/>
        </p:nvSpPr>
        <p:spPr bwMode="auto">
          <a:xfrm>
            <a:off x="71628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6" name="Text Box 106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71628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7" name="Text Box 107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42" name="Rectangle 82"/>
          <p:cNvSpPr>
            <a:spLocks noChangeArrowheads="1"/>
          </p:cNvSpPr>
          <p:nvPr/>
        </p:nvSpPr>
        <p:spPr bwMode="auto">
          <a:xfrm>
            <a:off x="71628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8" name="Text Box 108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72390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295" name="Text Box 135"/>
          <p:cNvSpPr txBox="1">
            <a:spLocks noChangeArrowheads="1"/>
          </p:cNvSpPr>
          <p:nvPr/>
        </p:nvSpPr>
        <p:spPr bwMode="auto">
          <a:xfrm>
            <a:off x="381000" y="168275"/>
            <a:ext cx="82296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/>
              <a:t>Round 1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A</a:t>
            </a:r>
            <a:r>
              <a:rPr lang="en-US"/>
              <a:t>		</a:t>
            </a:r>
            <a:r>
              <a:rPr lang="en-US" sz="2000"/>
              <a:t>B</a:t>
            </a:r>
            <a:r>
              <a:rPr lang="en-US"/>
              <a:t>		</a:t>
            </a:r>
            <a:r>
              <a:rPr lang="en-US" sz="2000"/>
              <a:t>C</a:t>
            </a:r>
            <a:r>
              <a:rPr lang="en-US"/>
              <a:t>		</a:t>
            </a:r>
            <a:r>
              <a:rPr lang="en-US" sz="2000"/>
              <a:t>D</a:t>
            </a:r>
            <a:r>
              <a:rPr lang="en-US"/>
              <a:t>		</a:t>
            </a:r>
            <a:r>
              <a:rPr lang="en-US" sz="2000"/>
              <a:t>E</a:t>
            </a:r>
          </a:p>
        </p:txBody>
      </p:sp>
      <p:sp>
        <p:nvSpPr>
          <p:cNvPr id="92296" name="Text Box 136">
            <a:hlinkClick r:id="rId28" action="ppaction://hlinksldjump"/>
          </p:cNvPr>
          <p:cNvSpPr txBox="1">
            <a:spLocks noChangeArrowheads="1"/>
          </p:cNvSpPr>
          <p:nvPr/>
        </p:nvSpPr>
        <p:spPr bwMode="auto">
          <a:xfrm>
            <a:off x="7620000" y="6324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Round 2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2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2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2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2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2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2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2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2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2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2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2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2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2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2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2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92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9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2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8"/>
                  </p:tgtEl>
                </p:cond>
              </p:nextCondLst>
            </p:seq>
          </p:childTnLst>
        </p:cTn>
      </p:par>
    </p:tnLst>
    <p:bldLst>
      <p:bldP spid="92170" grpId="0" animBg="1"/>
      <p:bldP spid="92185" grpId="0" animBg="1"/>
      <p:bldP spid="92188" grpId="0" animBg="1"/>
      <p:bldP spid="92191" grpId="0" animBg="1"/>
      <p:bldP spid="92194" grpId="0" animBg="1"/>
      <p:bldP spid="92173" grpId="0" animBg="1"/>
      <p:bldP spid="92197" grpId="0" animBg="1"/>
      <p:bldP spid="92200" grpId="0" animBg="1"/>
      <p:bldP spid="92203" grpId="0" animBg="1"/>
      <p:bldP spid="92206" grpId="0" animBg="1"/>
      <p:bldP spid="92176" grpId="0" animBg="1"/>
      <p:bldP spid="92209" grpId="0" animBg="1"/>
      <p:bldP spid="92212" grpId="0" animBg="1"/>
      <p:bldP spid="92215" grpId="0" animBg="1"/>
      <p:bldP spid="92218" grpId="0" animBg="1"/>
      <p:bldP spid="92179" grpId="0" animBg="1"/>
      <p:bldP spid="92221" grpId="0" animBg="1"/>
      <p:bldP spid="92224" grpId="0" animBg="1"/>
      <p:bldP spid="92227" grpId="0" animBg="1"/>
      <p:bldP spid="92230" grpId="0" animBg="1"/>
      <p:bldP spid="92182" grpId="0" animBg="1"/>
      <p:bldP spid="92233" grpId="0" animBg="1"/>
      <p:bldP spid="92236" grpId="0" animBg="1"/>
      <p:bldP spid="92239" grpId="0" animBg="1"/>
      <p:bldP spid="922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229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Most bacteria are destroyed </a:t>
            </a:r>
            <a:r>
              <a:rPr lang="en-US" sz="4000" b="1"/>
              <a:t>during freezing.</a:t>
            </a:r>
            <a:r>
              <a:rPr lang="en-US" sz="4000"/>
              <a:t> 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8763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If a cutting board is worn out and scratched, </a:t>
            </a:r>
            <a:r>
              <a:rPr lang="en-US" sz="4000" b="1"/>
              <a:t>scrub it thoroughly with a strong cleaner.</a:t>
            </a:r>
            <a:r>
              <a:rPr lang="en-US" sz="4000"/>
              <a:t> 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8763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Spreading bacteria from raw food to other food is called </a:t>
            </a:r>
            <a:r>
              <a:rPr lang="en-US" sz="4000" b="1"/>
              <a:t>cross-contamination.</a:t>
            </a:r>
            <a:r>
              <a:rPr lang="en-US" sz="4000"/>
              <a:t> 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0" y="5486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29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	The kitchen garbage should be emptied </a:t>
            </a:r>
            <a:r>
              <a:rPr lang="en-US" sz="4000" b="1"/>
              <a:t>daily.</a:t>
            </a:r>
            <a:r>
              <a:rPr lang="en-US" sz="4000"/>
              <a:t> 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True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8229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 or F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The </a:t>
            </a:r>
            <a:r>
              <a:rPr lang="en-US" sz="4000" b="1"/>
              <a:t>perishable</a:t>
            </a:r>
            <a:r>
              <a:rPr lang="en-US" sz="4000"/>
              <a:t> zone is between 40°F to 140°F. 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0" y="5562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mtClean="0"/>
              <a:t>False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8392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T or F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You may serve leftover soup that has been refrigerated for two days, but</a:t>
            </a:r>
            <a:r>
              <a:rPr lang="en-US" sz="4000" b="1"/>
              <a:t> warm it until it is hot</a:t>
            </a:r>
            <a:r>
              <a:rPr lang="en-US" sz="4000"/>
              <a:t> before eating it. 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0" y="5562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False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82296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Before working in the kitchen, Helen lets the dog outside in the yard before starting to work in the kitchen. 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0" y="5486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534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Corin covers the cut on his hand with cotton gauze. 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0" y="5334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2098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Text Box 3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8862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Text Box 3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55626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17970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2098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Text Box 4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2098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Text Box 4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2098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4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2098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Text Box 43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8862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Text Box 44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41910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8862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Text Box 45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41910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8862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Text Box 46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862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Text Box 47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41910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5626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Text Box 48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5626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Text Box 49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55626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Text Box 50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5626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Text Box 51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170" name="Text Box 98"/>
          <p:cNvSpPr txBox="1">
            <a:spLocks noChangeArrowheads="1"/>
          </p:cNvSpPr>
          <p:nvPr/>
        </p:nvSpPr>
        <p:spPr bwMode="auto">
          <a:xfrm>
            <a:off x="381000" y="168275"/>
            <a:ext cx="82296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/>
              <a:t>Round 2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A</a:t>
            </a:r>
            <a:r>
              <a:rPr lang="en-US"/>
              <a:t>		</a:t>
            </a:r>
            <a:r>
              <a:rPr lang="en-US" sz="2000"/>
              <a:t>B</a:t>
            </a:r>
            <a:r>
              <a:rPr lang="en-US"/>
              <a:t>		</a:t>
            </a:r>
            <a:r>
              <a:rPr lang="en-US" sz="2000"/>
              <a:t>C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</p:childTnLst>
        </p:cTn>
      </p:par>
    </p:tnLst>
    <p:bldLst>
      <p:bldP spid="3081" grpId="0" animBg="1"/>
      <p:bldP spid="3086" grpId="0" animBg="1"/>
      <p:bldP spid="3091" grpId="0" animBg="1"/>
      <p:bldP spid="3082" grpId="0" animBg="1"/>
      <p:bldP spid="3083" grpId="0" animBg="1"/>
      <p:bldP spid="3084" grpId="0" animBg="1"/>
      <p:bldP spid="3085" grpId="0" animBg="1"/>
      <p:bldP spid="3087" grpId="0" animBg="1"/>
      <p:bldP spid="3088" grpId="0" animBg="1"/>
      <p:bldP spid="3089" grpId="0" animBg="1"/>
      <p:bldP spid="3090" grpId="0" animBg="1"/>
      <p:bldP spid="3092" grpId="0" animBg="1"/>
      <p:bldP spid="3093" grpId="0" animBg="1"/>
      <p:bldP spid="3094" grpId="0" animBg="1"/>
      <p:bldP spid="309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After washing his hands, Corin dries them thoroughly with the dish towel.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0" y="5181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5" name="TextBox 7">
            <a:hlinkClick r:id="rId4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6000"/>
              <a:t>Michelle set the knife aside after cutting the onion so she could wash it separately later. S or U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25021" y="43657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Helen covers her mouth with her hand when she coughs and then rinses her hand. 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0" y="5410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7" name="TextBox 7">
            <a:hlinkClick r:id="rId4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235075"/>
            <a:ext cx="8229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Corin thinks the mayonnaise smells funny, so he opens a new jar. 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0" y="5334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</a:t>
            </a:r>
            <a:endParaRPr lang="en-US" b="1" dirty="0"/>
          </a:p>
        </p:txBody>
      </p:sp>
      <p:sp>
        <p:nvSpPr>
          <p:cNvPr id="7" name="TextBox 7">
            <a:hlinkClick r:id="rId4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Helen un-wraps the ground beef she set on the counter early that morning.</a:t>
            </a:r>
            <a:r>
              <a:rPr lang="en-US"/>
              <a:t> 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0" y="5410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7" name="TextBox 7">
            <a:hlinkClick r:id="rId4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Today is Saturday, In the freezer, which is kept at 0°F, Sean finds an unopened package of frozen french fries that was purchased a week ago. 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0" y="5334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</a:t>
            </a:r>
            <a:endParaRPr lang="en-US" b="1" dirty="0"/>
          </a:p>
        </p:txBody>
      </p:sp>
      <p:sp>
        <p:nvSpPr>
          <p:cNvPr id="7" name="TextBox 7">
            <a:hlinkClick r:id="rId4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Today is Saturday, </a:t>
            </a:r>
            <a:r>
              <a:rPr lang="en-US" sz="4000"/>
              <a:t>In the refrigerator which is kept at 36°F, Sean finds three leftover pork chops wrapped in foil. His family had grilled the boneless pork chops on Friday night.</a:t>
            </a:r>
            <a:r>
              <a:rPr lang="en-US"/>
              <a:t> 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0" y="5562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/>
              <a:t>In the freezer, Sean finds a margarine tub containing egg salad from yesterday. 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0" y="5486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2296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S or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Arial" charset="0"/>
              </a:rPr>
              <a:t>Today is Saturday, </a:t>
            </a:r>
            <a:r>
              <a:rPr lang="en-US" sz="4000"/>
              <a:t>In the refrigerator, Sean finds a bowl of leftover coleslaw from a picnic last Sunday. 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0" y="5334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5" name="TextBox 7">
            <a:hlinkClick r:id="rId4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822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Before it’s used again, equipment that has touched raw food should be washed with __?__. (three words)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0" y="5410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Hot Soapy Water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3622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When setting the table, don’t touch the __?__ of anyone’s drinking glass.</a:t>
            </a:r>
            <a:r>
              <a:rPr lang="en-US"/>
              <a:t> 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0" y="5486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Rim, top, inside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On a cool day inside your home, food should be allowed to sit out no more than __?__. (two words) 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Two hours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843786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dirty="0"/>
              <a:t>When opening the can of tomato sauce, Michelle stopped the can opener before it cut the top completely off, then carefully bent the top back</a:t>
            </a:r>
          </a:p>
          <a:p>
            <a:pPr algn="ctr"/>
            <a:r>
              <a:rPr lang="en-US" sz="4800" dirty="0"/>
              <a:t>S or U 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After returning from food shopping, put away the __?__ first. (two words) 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0" y="5410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Cold, refrigerator, frozen food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/>
              <a:t>The odor, texture, flavor, or color of food may not seem right if the food has __?__.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0" y="5410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spoiled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229600" cy="52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800">
                <a:latin typeface="Arial" charset="0"/>
              </a:rPr>
              <a:t>What are the 5 kinds of kitchen accidents and give a way to prevent each from happening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Cuts, Burns, Falls, Poison, Electric Shocks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71513"/>
            <a:ext cx="9144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What are the 4 ways poison can enter your body and give and example of each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0" y="5562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Eating, Drinking, Breathing, Skin</a:t>
            </a:r>
            <a:endParaRPr lang="en-US" b="1" dirty="0"/>
          </a:p>
        </p:txBody>
      </p:sp>
      <p:sp>
        <p:nvSpPr>
          <p:cNvPr id="7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95300" y="1107383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dirty="0"/>
              <a:t>After the glass measuring cup fell and shattered, Michelle picked up the large pieces by hand and swept the rest with the broom. </a:t>
            </a:r>
          </a:p>
          <a:p>
            <a:pPr algn="ctr"/>
            <a:r>
              <a:rPr lang="en-US" sz="4800" dirty="0"/>
              <a:t>S or U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458200" cy="543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/>
              <a:t>When cooking the sauce, Michelle turned the handle of the sauce pan toward the center of the stove top.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/>
              <a:t>S or U 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0" y="5638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</a:t>
            </a:r>
            <a:endParaRPr lang="en-US" b="1" dirty="0"/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8229600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/>
              <a:t>After cooking the sauce, Michelle lifted the saucepan lid by tilting the front edge up.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/>
              <a:t>S or U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82296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dirty="0"/>
              <a:t>When the casserole was ready to bake, Michelle opened the oven and used a potholder to pull the rack out. She put the dish on the rack and gently slid it back into the oven. </a:t>
            </a:r>
          </a:p>
          <a:p>
            <a:pPr algn="ctr"/>
            <a:r>
              <a:rPr lang="en-US" sz="4400" dirty="0"/>
              <a:t>S or U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828800" y="6491288"/>
            <a:ext cx="708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Safe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</a:t>
            </a:r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3"/>
                  </p:tgtEl>
                </p:cond>
              </p:nextCondLst>
            </p:seq>
          </p:childTnLst>
        </p:cTn>
      </p:par>
    </p:tnLst>
    <p:bldLst>
      <p:bldP spid="1167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914400"/>
            <a:ext cx="82296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/>
              <a:t>Michelle used cool, damp oven mitts to remove the hot casserole dish from the oven. </a:t>
            </a:r>
          </a:p>
          <a:p>
            <a:pPr algn="ctr"/>
            <a:r>
              <a:rPr lang="en-US" sz="5400"/>
              <a:t>S or U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Unsafe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8305800" y="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</a:t>
            </a:r>
          </a:p>
        </p:txBody>
      </p:sp>
      <p:sp>
        <p:nvSpPr>
          <p:cNvPr id="6" name="TextBox 7">
            <a:hlinkClick r:id="rId3" action="ppaction://hlinksldjump"/>
          </p:cNvPr>
          <p:cNvSpPr txBox="1"/>
          <p:nvPr/>
        </p:nvSpPr>
        <p:spPr>
          <a:xfrm>
            <a:off x="0" y="0"/>
            <a:ext cx="1219200" cy="646112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Question Board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7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68"/>
                  </p:tgtEl>
                </p:cond>
              </p:nextCondLst>
            </p:seq>
          </p:childTnLst>
        </p:cTn>
      </p:par>
    </p:tnLst>
    <p:bldLst>
      <p:bldP spid="117769" grpId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0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1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2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3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4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5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6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7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8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19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0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1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2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3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4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5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6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27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28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29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30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1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2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3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4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5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6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7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8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39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4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40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41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42.xml><?xml version="1.0" encoding="utf-8"?>
<a:themeOverride xmlns:a="http://schemas.openxmlformats.org/drawingml/2006/main">
  <a:clrScheme name="Beam 4">
    <a:dk1>
      <a:srgbClr val="006E6B"/>
    </a:dk1>
    <a:lt1>
      <a:srgbClr val="FFFFFF"/>
    </a:lt1>
    <a:dk2>
      <a:srgbClr val="008080"/>
    </a:dk2>
    <a:lt2>
      <a:srgbClr val="E2EFCD"/>
    </a:lt2>
    <a:accent1>
      <a:srgbClr val="33CCCC"/>
    </a:accent1>
    <a:accent2>
      <a:srgbClr val="6352B8"/>
    </a:accent2>
    <a:accent3>
      <a:srgbClr val="AAC0C0"/>
    </a:accent3>
    <a:accent4>
      <a:srgbClr val="DADADA"/>
    </a:accent4>
    <a:accent5>
      <a:srgbClr val="ADE2E2"/>
    </a:accent5>
    <a:accent6>
      <a:srgbClr val="5949A6"/>
    </a:accent6>
    <a:hlink>
      <a:srgbClr val="CCFFFF"/>
    </a:hlink>
    <a:folHlink>
      <a:srgbClr val="99CCFF"/>
    </a:folHlink>
  </a:clrScheme>
</a:themeOverride>
</file>

<file path=ppt/theme/themeOverride5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6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7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8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ppt/theme/themeOverride9.xml><?xml version="1.0" encoding="utf-8"?>
<a:themeOverride xmlns:a="http://schemas.openxmlformats.org/drawingml/2006/main">
  <a:clrScheme name="Beam 8">
    <a:dk1>
      <a:srgbClr val="881700"/>
    </a:dk1>
    <a:lt1>
      <a:srgbClr val="FAF9E6"/>
    </a:lt1>
    <a:dk2>
      <a:srgbClr val="990000"/>
    </a:dk2>
    <a:lt2>
      <a:srgbClr val="EADC78"/>
    </a:lt2>
    <a:accent1>
      <a:srgbClr val="FF6600"/>
    </a:accent1>
    <a:accent2>
      <a:srgbClr val="B86D52"/>
    </a:accent2>
    <a:accent3>
      <a:srgbClr val="CAAAAA"/>
    </a:accent3>
    <a:accent4>
      <a:srgbClr val="D6D5C4"/>
    </a:accent4>
    <a:accent5>
      <a:srgbClr val="FFB8AA"/>
    </a:accent5>
    <a:accent6>
      <a:srgbClr val="A66249"/>
    </a:accent6>
    <a:hlink>
      <a:srgbClr val="D78D15"/>
    </a:hlink>
    <a:folHlink>
      <a:srgbClr val="C6B37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</TotalTime>
  <Words>1113</Words>
  <Application>Microsoft Office PowerPoint</Application>
  <PresentationFormat>On-screen Show (4:3)</PresentationFormat>
  <Paragraphs>298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Candara</vt:lpstr>
      <vt:lpstr>Magneto</vt:lpstr>
      <vt:lpstr>Tahoma</vt:lpstr>
      <vt:lpstr>Wingdings</vt:lpstr>
      <vt:lpstr>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APSD61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FACS Jeopardy</dc:title>
  <dc:creator>Aberdeen Public Schools</dc:creator>
  <cp:lastModifiedBy>diane.leitheiser</cp:lastModifiedBy>
  <cp:revision>37</cp:revision>
  <dcterms:created xsi:type="dcterms:W3CDTF">2007-10-11T17:16:33Z</dcterms:created>
  <dcterms:modified xsi:type="dcterms:W3CDTF">2015-03-23T14:10:26Z</dcterms:modified>
</cp:coreProperties>
</file>