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7/28/2015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C4COfoS8Y6Y"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hyperlink" Target="http://www.fda.gov/Food/FoodScienceResearch/ToolsMaterials/ucm2006976.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fda.gov/teachsciencewithfood"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Science and Our Food Supply</a:t>
            </a:r>
            <a:endParaRPr lang="en-US" dirty="0"/>
          </a:p>
        </p:txBody>
      </p:sp>
      <p:sp>
        <p:nvSpPr>
          <p:cNvPr id="3" name="Subtitle 2"/>
          <p:cNvSpPr>
            <a:spLocks noGrp="1"/>
          </p:cNvSpPr>
          <p:nvPr>
            <p:ph type="subTitle" idx="1"/>
          </p:nvPr>
        </p:nvSpPr>
        <p:spPr/>
        <p:txBody>
          <a:bodyPr/>
          <a:lstStyle/>
          <a:p>
            <a:r>
              <a:rPr lang="en-US" dirty="0" smtClean="0"/>
              <a:t>Us Food and Drug Administration</a:t>
            </a:r>
          </a:p>
          <a:p>
            <a:r>
              <a:rPr lang="en-US" dirty="0" smtClean="0"/>
              <a:t>National Science teachers Association</a:t>
            </a:r>
          </a:p>
          <a:p>
            <a:r>
              <a:rPr lang="en-US" dirty="0" smtClean="0"/>
              <a:t>Graduate School of America</a:t>
            </a:r>
            <a:endParaRPr lang="en-US" dirty="0"/>
          </a:p>
        </p:txBody>
      </p:sp>
      <p:pic>
        <p:nvPicPr>
          <p:cNvPr id="4" name="Picture 3"/>
          <p:cNvPicPr>
            <a:picLocks noChangeAspect="1"/>
          </p:cNvPicPr>
          <p:nvPr/>
        </p:nvPicPr>
        <p:blipFill>
          <a:blip r:embed="rId2"/>
          <a:stretch>
            <a:fillRect/>
          </a:stretch>
        </p:blipFill>
        <p:spPr>
          <a:xfrm rot="21050357">
            <a:off x="650245" y="896677"/>
            <a:ext cx="2642621" cy="3765150"/>
          </a:xfrm>
          <a:prstGeom prst="rect">
            <a:avLst/>
          </a:prstGeom>
        </p:spPr>
      </p:pic>
    </p:spTree>
    <p:extLst>
      <p:ext uri="{BB962C8B-B14F-4D97-AF65-F5344CB8AC3E}">
        <p14:creationId xmlns:p14="http://schemas.microsoft.com/office/powerpoint/2010/main" val="2325196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Safety A to Z Reference guide</a:t>
            </a:r>
            <a:endParaRPr lang="en-US" dirty="0"/>
          </a:p>
        </p:txBody>
      </p:sp>
      <p:sp>
        <p:nvSpPr>
          <p:cNvPr id="3" name="Content Placeholder 2"/>
          <p:cNvSpPr>
            <a:spLocks noGrp="1"/>
          </p:cNvSpPr>
          <p:nvPr>
            <p:ph sz="half" idx="1"/>
          </p:nvPr>
        </p:nvSpPr>
        <p:spPr>
          <a:xfrm>
            <a:off x="5312952" y="1999789"/>
            <a:ext cx="4995334" cy="4463449"/>
          </a:xfrm>
        </p:spPr>
        <p:txBody>
          <a:bodyPr>
            <a:normAutofit fontScale="92500" lnSpcReduction="10000"/>
          </a:bodyPr>
          <a:lstStyle/>
          <a:p>
            <a:r>
              <a:rPr lang="en-US" dirty="0"/>
              <a:t>Offers the </a:t>
            </a:r>
            <a:r>
              <a:rPr lang="en-US" dirty="0" smtClean="0"/>
              <a:t>accurate</a:t>
            </a:r>
            <a:r>
              <a:rPr lang="en-US" dirty="0"/>
              <a:t>, up-to-date information on food safety </a:t>
            </a:r>
          </a:p>
          <a:p>
            <a:r>
              <a:rPr lang="en-US" dirty="0" smtClean="0"/>
              <a:t>Features </a:t>
            </a:r>
            <a:r>
              <a:rPr lang="en-US" dirty="0"/>
              <a:t>an easy-to-use alphabetical format </a:t>
            </a:r>
          </a:p>
          <a:p>
            <a:r>
              <a:rPr lang="en-US" dirty="0" smtClean="0"/>
              <a:t>Includes </a:t>
            </a:r>
            <a:r>
              <a:rPr lang="en-US" dirty="0"/>
              <a:t>more than 100 terms and topics </a:t>
            </a:r>
          </a:p>
          <a:p>
            <a:r>
              <a:rPr lang="en-US" dirty="0" smtClean="0"/>
              <a:t>Presents </a:t>
            </a:r>
            <a:r>
              <a:rPr lang="en-US" dirty="0"/>
              <a:t>practical, in-depth information on the 4 Cs of Food Safety (Clean, Cook, Chill, and Combat Cross-Contamination) </a:t>
            </a:r>
          </a:p>
          <a:p>
            <a:r>
              <a:rPr lang="en-US" dirty="0" smtClean="0"/>
              <a:t>Introduces </a:t>
            </a:r>
            <a:r>
              <a:rPr lang="en-US" dirty="0"/>
              <a:t>healthy practices for handling, preparing, cooking, and serving a variety of </a:t>
            </a:r>
            <a:r>
              <a:rPr lang="en-US" dirty="0" smtClean="0"/>
              <a:t>foods</a:t>
            </a:r>
          </a:p>
          <a:p>
            <a:r>
              <a:rPr lang="en-US" dirty="0" smtClean="0"/>
              <a:t>Includes </a:t>
            </a:r>
            <a:r>
              <a:rPr lang="en-US" dirty="0"/>
              <a:t>a vivid Farm-to-Table Continuum </a:t>
            </a:r>
            <a:r>
              <a:rPr lang="en-US" dirty="0" smtClean="0"/>
              <a:t>illustration</a:t>
            </a:r>
          </a:p>
          <a:p>
            <a:r>
              <a:rPr lang="en-US" dirty="0" smtClean="0"/>
              <a:t>Showcases </a:t>
            </a:r>
            <a:r>
              <a:rPr lang="en-US" dirty="0"/>
              <a:t>interviews with real-life scientists </a:t>
            </a:r>
          </a:p>
          <a:p>
            <a:r>
              <a:rPr lang="en-US" dirty="0" smtClean="0"/>
              <a:t>Includes </a:t>
            </a:r>
            <a:r>
              <a:rPr lang="en-US" dirty="0"/>
              <a:t>tips, fun facts, visuals, and answers to your most frequently asked food safety question</a:t>
            </a:r>
          </a:p>
        </p:txBody>
      </p:sp>
      <p:pic>
        <p:nvPicPr>
          <p:cNvPr id="5" name="Picture 4"/>
          <p:cNvPicPr>
            <a:picLocks noChangeAspect="1"/>
          </p:cNvPicPr>
          <p:nvPr/>
        </p:nvPicPr>
        <p:blipFill>
          <a:blip r:embed="rId2"/>
          <a:stretch>
            <a:fillRect/>
          </a:stretch>
        </p:blipFill>
        <p:spPr>
          <a:xfrm>
            <a:off x="1506262" y="1787857"/>
            <a:ext cx="3297750" cy="4271646"/>
          </a:xfrm>
          <a:prstGeom prst="rect">
            <a:avLst/>
          </a:prstGeom>
        </p:spPr>
      </p:pic>
    </p:spTree>
    <p:extLst>
      <p:ext uri="{BB962C8B-B14F-4D97-AF65-F5344CB8AC3E}">
        <p14:creationId xmlns:p14="http://schemas.microsoft.com/office/powerpoint/2010/main" val="1795866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0810"/>
            <a:ext cx="10131425" cy="819955"/>
          </a:xfrm>
        </p:spPr>
        <p:txBody>
          <a:bodyPr/>
          <a:lstStyle/>
          <a:p>
            <a:r>
              <a:rPr lang="en-US" dirty="0" smtClean="0"/>
              <a:t>Career profiles folder</a:t>
            </a:r>
            <a:endParaRPr lang="en-US" dirty="0"/>
          </a:p>
        </p:txBody>
      </p:sp>
      <p:sp>
        <p:nvSpPr>
          <p:cNvPr id="3" name="Content Placeholder 2"/>
          <p:cNvSpPr>
            <a:spLocks noGrp="1"/>
          </p:cNvSpPr>
          <p:nvPr>
            <p:ph sz="half" idx="1"/>
          </p:nvPr>
        </p:nvSpPr>
        <p:spPr>
          <a:xfrm>
            <a:off x="875763" y="1300765"/>
            <a:ext cx="7357682" cy="5357612"/>
          </a:xfrm>
        </p:spPr>
        <p:txBody>
          <a:bodyPr>
            <a:normAutofit/>
          </a:bodyPr>
          <a:lstStyle/>
          <a:p>
            <a:r>
              <a:rPr lang="en-US" sz="2000" b="1" dirty="0"/>
              <a:t>It's Real-life Science in Action!</a:t>
            </a:r>
            <a:endParaRPr lang="en-US" sz="2000" dirty="0"/>
          </a:p>
          <a:p>
            <a:r>
              <a:rPr lang="en-US" sz="2000" dirty="0"/>
              <a:t>So you want to be a scientist?</a:t>
            </a:r>
          </a:p>
          <a:p>
            <a:r>
              <a:rPr lang="en-US" sz="2000" dirty="0"/>
              <a:t>Learn all about what it takes to make it happen by checking out these exciting interviews! Professionals working in a variety of food safety careers tell all about their jobs, exciting discoveries, and reveal their secrets for success! </a:t>
            </a:r>
          </a:p>
          <a:p>
            <a:r>
              <a:rPr lang="en-US" sz="2000" b="1" dirty="0"/>
              <a:t>Get Inspired! </a:t>
            </a:r>
            <a:endParaRPr lang="en-US" sz="2000" dirty="0"/>
          </a:p>
          <a:p>
            <a:r>
              <a:rPr lang="en-US" sz="2000" dirty="0"/>
              <a:t>The packet feature interview highlights from people in a variety of food science careers, plus 5 full-length interviews.</a:t>
            </a:r>
          </a:p>
          <a:p>
            <a:r>
              <a:rPr lang="en-US" sz="2000" dirty="0" smtClean="0"/>
              <a:t>Showcases </a:t>
            </a:r>
            <a:r>
              <a:rPr lang="en-US" sz="2000" dirty="0"/>
              <a:t>interviews with real-life scientists </a:t>
            </a:r>
          </a:p>
          <a:p>
            <a:r>
              <a:rPr lang="en-US" sz="2000" dirty="0" smtClean="0"/>
              <a:t>Offers </a:t>
            </a:r>
            <a:r>
              <a:rPr lang="en-US" sz="2000" dirty="0"/>
              <a:t>convenient storage for career profiles downloaded from </a:t>
            </a:r>
            <a:r>
              <a:rPr lang="en-US" sz="2000" dirty="0">
                <a:solidFill>
                  <a:schemeClr val="accent1"/>
                </a:solidFill>
              </a:rPr>
              <a:t>www.fda.gov/teachsciencewithfood</a:t>
            </a:r>
          </a:p>
        </p:txBody>
      </p:sp>
      <p:pic>
        <p:nvPicPr>
          <p:cNvPr id="7" name="Picture 6"/>
          <p:cNvPicPr>
            <a:picLocks noChangeAspect="1"/>
          </p:cNvPicPr>
          <p:nvPr/>
        </p:nvPicPr>
        <p:blipFill>
          <a:blip r:embed="rId2"/>
          <a:stretch>
            <a:fillRect/>
          </a:stretch>
        </p:blipFill>
        <p:spPr>
          <a:xfrm>
            <a:off x="8233445" y="609600"/>
            <a:ext cx="3399975" cy="4353148"/>
          </a:xfrm>
          <a:prstGeom prst="rect">
            <a:avLst/>
          </a:prstGeom>
        </p:spPr>
      </p:pic>
    </p:spTree>
    <p:extLst>
      <p:ext uri="{BB962C8B-B14F-4D97-AF65-F5344CB8AC3E}">
        <p14:creationId xmlns:p14="http://schemas.microsoft.com/office/powerpoint/2010/main" val="4034951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7" y="609600"/>
            <a:ext cx="2524836" cy="4453719"/>
          </a:xfrm>
        </p:spPr>
        <p:txBody>
          <a:bodyPr/>
          <a:lstStyle/>
          <a:p>
            <a:r>
              <a:rPr lang="en-US" dirty="0" smtClean="0"/>
              <a:t>Overview:</a:t>
            </a:r>
            <a:br>
              <a:rPr lang="en-US" dirty="0" smtClean="0"/>
            </a:br>
            <a:r>
              <a:rPr lang="en-US" dirty="0" smtClean="0"/>
              <a:t>Activities and Labs</a:t>
            </a:r>
            <a:endParaRPr lang="en-US" dirty="0"/>
          </a:p>
        </p:txBody>
      </p:sp>
      <p:pic>
        <p:nvPicPr>
          <p:cNvPr id="6" name="Picture 5"/>
          <p:cNvPicPr>
            <a:picLocks noChangeAspect="1"/>
          </p:cNvPicPr>
          <p:nvPr/>
        </p:nvPicPr>
        <p:blipFill>
          <a:blip r:embed="rId2"/>
          <a:stretch>
            <a:fillRect/>
          </a:stretch>
        </p:blipFill>
        <p:spPr>
          <a:xfrm>
            <a:off x="3230397" y="465445"/>
            <a:ext cx="8515350" cy="5981700"/>
          </a:xfrm>
          <a:prstGeom prst="rect">
            <a:avLst/>
          </a:prstGeom>
        </p:spPr>
      </p:pic>
    </p:spTree>
    <p:extLst>
      <p:ext uri="{BB962C8B-B14F-4D97-AF65-F5344CB8AC3E}">
        <p14:creationId xmlns:p14="http://schemas.microsoft.com/office/powerpoint/2010/main" val="1428741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7" y="609600"/>
            <a:ext cx="2524836" cy="4453719"/>
          </a:xfrm>
        </p:spPr>
        <p:txBody>
          <a:bodyPr/>
          <a:lstStyle/>
          <a:p>
            <a:r>
              <a:rPr lang="en-US" dirty="0" smtClean="0"/>
              <a:t>Overview:</a:t>
            </a:r>
            <a:br>
              <a:rPr lang="en-US" dirty="0" smtClean="0"/>
            </a:br>
            <a:r>
              <a:rPr lang="en-US" dirty="0" smtClean="0"/>
              <a:t>Activities and Labs</a:t>
            </a:r>
            <a:endParaRPr lang="en-US" dirty="0"/>
          </a:p>
        </p:txBody>
      </p:sp>
      <p:pic>
        <p:nvPicPr>
          <p:cNvPr id="4" name="Picture 3"/>
          <p:cNvPicPr>
            <a:picLocks noChangeAspect="1"/>
          </p:cNvPicPr>
          <p:nvPr/>
        </p:nvPicPr>
        <p:blipFill>
          <a:blip r:embed="rId2"/>
          <a:stretch>
            <a:fillRect/>
          </a:stretch>
        </p:blipFill>
        <p:spPr>
          <a:xfrm>
            <a:off x="3239922" y="459472"/>
            <a:ext cx="8505825" cy="6029325"/>
          </a:xfrm>
          <a:prstGeom prst="rect">
            <a:avLst/>
          </a:prstGeom>
        </p:spPr>
      </p:pic>
    </p:spTree>
    <p:extLst>
      <p:ext uri="{BB962C8B-B14F-4D97-AF65-F5344CB8AC3E}">
        <p14:creationId xmlns:p14="http://schemas.microsoft.com/office/powerpoint/2010/main" val="3552909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7" y="609600"/>
            <a:ext cx="2524836" cy="4453719"/>
          </a:xfrm>
        </p:spPr>
        <p:txBody>
          <a:bodyPr/>
          <a:lstStyle/>
          <a:p>
            <a:r>
              <a:rPr lang="en-US" dirty="0" smtClean="0"/>
              <a:t>Overview:</a:t>
            </a:r>
            <a:br>
              <a:rPr lang="en-US" dirty="0" smtClean="0"/>
            </a:br>
            <a:r>
              <a:rPr lang="en-US" dirty="0" smtClean="0"/>
              <a:t>Activities and Labs</a:t>
            </a:r>
            <a:endParaRPr lang="en-US" dirty="0"/>
          </a:p>
        </p:txBody>
      </p:sp>
      <p:pic>
        <p:nvPicPr>
          <p:cNvPr id="4" name="Picture 3"/>
          <p:cNvPicPr>
            <a:picLocks noChangeAspect="1"/>
          </p:cNvPicPr>
          <p:nvPr/>
        </p:nvPicPr>
        <p:blipFill>
          <a:blip r:embed="rId2"/>
          <a:stretch>
            <a:fillRect/>
          </a:stretch>
        </p:blipFill>
        <p:spPr>
          <a:xfrm>
            <a:off x="3248168" y="506388"/>
            <a:ext cx="8448675" cy="6010275"/>
          </a:xfrm>
          <a:prstGeom prst="rect">
            <a:avLst/>
          </a:prstGeom>
        </p:spPr>
      </p:pic>
    </p:spTree>
    <p:extLst>
      <p:ext uri="{BB962C8B-B14F-4D97-AF65-F5344CB8AC3E}">
        <p14:creationId xmlns:p14="http://schemas.microsoft.com/office/powerpoint/2010/main" val="3877775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7" y="609600"/>
            <a:ext cx="2524836" cy="4453719"/>
          </a:xfrm>
        </p:spPr>
        <p:txBody>
          <a:bodyPr/>
          <a:lstStyle/>
          <a:p>
            <a:r>
              <a:rPr lang="en-US" dirty="0" smtClean="0"/>
              <a:t>Overview:</a:t>
            </a:r>
            <a:br>
              <a:rPr lang="en-US" dirty="0" smtClean="0"/>
            </a:br>
            <a:r>
              <a:rPr lang="en-US" dirty="0" smtClean="0"/>
              <a:t>Activities and Labs</a:t>
            </a:r>
            <a:endParaRPr lang="en-US" dirty="0"/>
          </a:p>
        </p:txBody>
      </p:sp>
      <p:pic>
        <p:nvPicPr>
          <p:cNvPr id="3" name="Picture 2"/>
          <p:cNvPicPr>
            <a:picLocks noChangeAspect="1"/>
          </p:cNvPicPr>
          <p:nvPr/>
        </p:nvPicPr>
        <p:blipFill>
          <a:blip r:embed="rId2"/>
          <a:stretch>
            <a:fillRect/>
          </a:stretch>
        </p:blipFill>
        <p:spPr>
          <a:xfrm>
            <a:off x="3077073" y="233362"/>
            <a:ext cx="8658225" cy="6391275"/>
          </a:xfrm>
          <a:prstGeom prst="rect">
            <a:avLst/>
          </a:prstGeom>
        </p:spPr>
      </p:pic>
    </p:spTree>
    <p:extLst>
      <p:ext uri="{BB962C8B-B14F-4D97-AF65-F5344CB8AC3E}">
        <p14:creationId xmlns:p14="http://schemas.microsoft.com/office/powerpoint/2010/main" val="1132851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1" y="390658"/>
            <a:ext cx="10131425" cy="691166"/>
          </a:xfrm>
        </p:spPr>
        <p:txBody>
          <a:bodyPr/>
          <a:lstStyle/>
          <a:p>
            <a:r>
              <a:rPr lang="en-US" dirty="0" smtClean="0"/>
              <a:t>Safety and procedures</a:t>
            </a:r>
            <a:endParaRPr lang="en-US" dirty="0"/>
          </a:p>
        </p:txBody>
      </p:sp>
      <p:sp>
        <p:nvSpPr>
          <p:cNvPr id="6" name="Content Placeholder 5"/>
          <p:cNvSpPr>
            <a:spLocks noGrp="1"/>
          </p:cNvSpPr>
          <p:nvPr>
            <p:ph idx="1"/>
          </p:nvPr>
        </p:nvSpPr>
        <p:spPr>
          <a:xfrm>
            <a:off x="354842" y="1886853"/>
            <a:ext cx="11586949" cy="4303594"/>
          </a:xfrm>
        </p:spPr>
        <p:txBody>
          <a:bodyPr>
            <a:normAutofit lnSpcReduction="10000"/>
          </a:bodyPr>
          <a:lstStyle/>
          <a:p>
            <a:r>
              <a:rPr lang="en-US" sz="2400" dirty="0" smtClean="0"/>
              <a:t>VERY IMPORTANT!</a:t>
            </a:r>
          </a:p>
          <a:p>
            <a:r>
              <a:rPr lang="en-US" sz="2400" dirty="0" smtClean="0"/>
              <a:t>Outlines information and Techniques for…</a:t>
            </a:r>
          </a:p>
          <a:p>
            <a:pPr marL="457200" lvl="1" indent="0">
              <a:buNone/>
            </a:pPr>
            <a:r>
              <a:rPr lang="en-US" sz="2000" b="1" dirty="0" smtClean="0"/>
              <a:t>SAFETY</a:t>
            </a:r>
          </a:p>
          <a:p>
            <a:pPr marL="457200" lvl="1" indent="0">
              <a:buNone/>
            </a:pPr>
            <a:r>
              <a:rPr lang="en-US" sz="2000" dirty="0" smtClean="0"/>
              <a:t>	*Preparing the lab		*Safety Gloves			*Hot Surfaces		*Petri Dishes</a:t>
            </a:r>
          </a:p>
          <a:p>
            <a:pPr marL="457200" lvl="1" indent="0">
              <a:buNone/>
            </a:pPr>
            <a:r>
              <a:rPr lang="en-US" sz="2000" dirty="0" smtClean="0"/>
              <a:t>	*Pipettes				*Food in the Lab			*Proper Clean-up	</a:t>
            </a:r>
          </a:p>
          <a:p>
            <a:pPr marL="457200" lvl="1" indent="0">
              <a:buNone/>
            </a:pPr>
            <a:r>
              <a:rPr lang="en-US" sz="2000" dirty="0"/>
              <a:t>	</a:t>
            </a:r>
            <a:r>
              <a:rPr lang="en-US" sz="2000" dirty="0" smtClean="0"/>
              <a:t>*Disposal of Used Materials and Equipment</a:t>
            </a:r>
            <a:endParaRPr lang="en-US" sz="2000" dirty="0"/>
          </a:p>
          <a:p>
            <a:pPr marL="457200" lvl="1" indent="0">
              <a:buNone/>
            </a:pPr>
            <a:r>
              <a:rPr lang="en-US" sz="2000" b="1" dirty="0" smtClean="0"/>
              <a:t>PROCEDURES</a:t>
            </a:r>
          </a:p>
          <a:p>
            <a:pPr marL="457200" lvl="1" indent="0">
              <a:buNone/>
            </a:pPr>
            <a:r>
              <a:rPr lang="en-US" sz="2000" dirty="0" smtClean="0"/>
              <a:t>	*Washing Hands		</a:t>
            </a:r>
            <a:r>
              <a:rPr lang="en-US" sz="2000" dirty="0"/>
              <a:t>*</a:t>
            </a:r>
            <a:r>
              <a:rPr lang="en-US" sz="2000" dirty="0" smtClean="0"/>
              <a:t>Disinfecting			*Sterilizing Equipment</a:t>
            </a:r>
          </a:p>
          <a:p>
            <a:pPr marL="457200" lvl="1" indent="0">
              <a:buNone/>
            </a:pPr>
            <a:r>
              <a:rPr lang="en-US" sz="2000" dirty="0" smtClean="0"/>
              <a:t>	*Inoculating a Petri Dish (YouTube videos are a great resource </a:t>
            </a:r>
            <a:r>
              <a:rPr lang="en-US" sz="2000" dirty="0"/>
              <a:t>for this - </a:t>
            </a:r>
            <a:r>
              <a:rPr lang="en-US" sz="2000" dirty="0" smtClean="0"/>
              <a:t>			</a:t>
            </a:r>
            <a:r>
              <a:rPr lang="en-US" sz="2000" dirty="0" smtClean="0">
                <a:hlinkClick r:id="rId2"/>
              </a:rPr>
              <a:t>https</a:t>
            </a:r>
            <a:r>
              <a:rPr lang="en-US" sz="2000" dirty="0">
                <a:hlinkClick r:id="rId2"/>
              </a:rPr>
              <a:t>://</a:t>
            </a:r>
            <a:r>
              <a:rPr lang="en-US" sz="2000" dirty="0" smtClean="0">
                <a:hlinkClick r:id="rId2"/>
              </a:rPr>
              <a:t>www.youtube.com/watch?v=C4COfoS8Y6Y</a:t>
            </a:r>
            <a:r>
              <a:rPr lang="en-US" sz="2000" dirty="0" smtClean="0"/>
              <a:t>)</a:t>
            </a:r>
          </a:p>
          <a:p>
            <a:pPr marL="457200" lvl="1" indent="0">
              <a:buNone/>
            </a:pPr>
            <a:endParaRPr lang="en-US" dirty="0" smtClean="0"/>
          </a:p>
        </p:txBody>
      </p:sp>
      <p:pic>
        <p:nvPicPr>
          <p:cNvPr id="3076" name="Picture 4" descr="full line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441" y="390658"/>
            <a:ext cx="31813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madaboutscience.com.au/store/images/FreeExperiments/GrowBacteriPetriD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0541" y="4619648"/>
            <a:ext cx="238125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574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1 – Understanding bacteria</a:t>
            </a:r>
            <a:endParaRPr lang="en-US" dirty="0"/>
          </a:p>
        </p:txBody>
      </p:sp>
      <p:sp>
        <p:nvSpPr>
          <p:cNvPr id="4" name="Text Placeholder 3"/>
          <p:cNvSpPr>
            <a:spLocks noGrp="1"/>
          </p:cNvSpPr>
          <p:nvPr>
            <p:ph type="body" idx="1"/>
          </p:nvPr>
        </p:nvSpPr>
        <p:spPr>
          <a:xfrm>
            <a:off x="973670" y="1083365"/>
            <a:ext cx="9843556" cy="996287"/>
          </a:xfrm>
        </p:spPr>
        <p:txBody>
          <a:bodyPr/>
          <a:lstStyle/>
          <a:p>
            <a:r>
              <a:rPr lang="en-US" dirty="0"/>
              <a:t>This module lead students into the exciting world of bacteria and food </a:t>
            </a:r>
            <a:r>
              <a:rPr lang="en-US" dirty="0" smtClean="0"/>
              <a:t>safety</a:t>
            </a:r>
            <a:endParaRPr lang="en-US" dirty="0"/>
          </a:p>
        </p:txBody>
      </p:sp>
      <p:sp>
        <p:nvSpPr>
          <p:cNvPr id="5" name="Content Placeholder 4"/>
          <p:cNvSpPr>
            <a:spLocks noGrp="1"/>
          </p:cNvSpPr>
          <p:nvPr>
            <p:ph sz="half" idx="2"/>
          </p:nvPr>
        </p:nvSpPr>
        <p:spPr>
          <a:xfrm>
            <a:off x="617561" y="2169994"/>
            <a:ext cx="5492258" cy="3621205"/>
          </a:xfrm>
        </p:spPr>
        <p:txBody>
          <a:bodyPr>
            <a:normAutofit/>
          </a:bodyPr>
          <a:lstStyle/>
          <a:p>
            <a:r>
              <a:rPr lang="en-US" sz="2000" dirty="0" smtClean="0"/>
              <a:t>Activities</a:t>
            </a:r>
          </a:p>
          <a:p>
            <a:pPr lvl="1"/>
            <a:r>
              <a:rPr lang="en-US" sz="1800" dirty="0" smtClean="0"/>
              <a:t>The Big Picture</a:t>
            </a:r>
          </a:p>
          <a:p>
            <a:pPr lvl="2"/>
            <a:r>
              <a:rPr lang="en-US" sz="1600" dirty="0" smtClean="0"/>
              <a:t>Introduces students to food safety</a:t>
            </a:r>
          </a:p>
          <a:p>
            <a:pPr lvl="1"/>
            <a:r>
              <a:rPr lang="en-US" sz="1800" dirty="0" smtClean="0"/>
              <a:t>The 12 Most Unwanted Bacteria</a:t>
            </a:r>
          </a:p>
          <a:p>
            <a:pPr lvl="2"/>
            <a:r>
              <a:rPr lang="en-US" sz="1600" dirty="0" smtClean="0"/>
              <a:t>Introduces a research project exploring the most common bacteria that cause foodborne illness</a:t>
            </a:r>
          </a:p>
          <a:p>
            <a:pPr lvl="2"/>
            <a:r>
              <a:rPr lang="en-US" sz="1600" dirty="0" smtClean="0"/>
              <a:t>Giant Microbes</a:t>
            </a:r>
          </a:p>
        </p:txBody>
      </p:sp>
      <p:sp>
        <p:nvSpPr>
          <p:cNvPr id="7" name="Content Placeholder 6"/>
          <p:cNvSpPr>
            <a:spLocks noGrp="1"/>
          </p:cNvSpPr>
          <p:nvPr>
            <p:ph sz="quarter" idx="4"/>
          </p:nvPr>
        </p:nvSpPr>
        <p:spPr>
          <a:xfrm>
            <a:off x="6246564" y="2169994"/>
            <a:ext cx="5490511" cy="3621205"/>
          </a:xfrm>
        </p:spPr>
        <p:txBody>
          <a:bodyPr/>
          <a:lstStyle/>
          <a:p>
            <a:r>
              <a:rPr lang="en-US" sz="2000" dirty="0" smtClean="0"/>
              <a:t>Labs</a:t>
            </a:r>
          </a:p>
          <a:p>
            <a:pPr lvl="1"/>
            <a:r>
              <a:rPr lang="en-US" sz="1800" dirty="0" smtClean="0"/>
              <a:t>Bacteria Everywhere</a:t>
            </a:r>
          </a:p>
          <a:p>
            <a:pPr lvl="2"/>
            <a:r>
              <a:rPr lang="en-US" sz="1600" dirty="0" smtClean="0"/>
              <a:t>A lab that shows that bacteria are everywhere and can spread from one surface to the next, potentially contaminating things that come into contact with that food.</a:t>
            </a:r>
          </a:p>
          <a:p>
            <a:pPr lvl="1"/>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236" y="4091591"/>
            <a:ext cx="3324605" cy="2493454"/>
          </a:xfrm>
          <a:prstGeom prst="rect">
            <a:avLst/>
          </a:prstGeom>
        </p:spPr>
      </p:pic>
      <p:pic>
        <p:nvPicPr>
          <p:cNvPr id="2050" name="Picture 2" descr="https://encrypted-tbn0.gstatic.com/images?q=tbn:ANd9GcReU_WVHNkSw8Z9GV1wQErhhFqYuff26n_O9I3AzhqJB5OtWh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632" y="4848616"/>
            <a:ext cx="1950099" cy="8369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 coli (Escherichia c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145" y="4843918"/>
            <a:ext cx="1034407" cy="17411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steria (Listeria monocytoge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472" y="5813507"/>
            <a:ext cx="1950099" cy="760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aph (Staphylococcus aur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717" y="4914790"/>
            <a:ext cx="1214729" cy="159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402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2 – Farm</a:t>
            </a:r>
            <a:endParaRPr lang="en-US" dirty="0"/>
          </a:p>
        </p:txBody>
      </p:sp>
      <p:sp>
        <p:nvSpPr>
          <p:cNvPr id="4" name="Text Placeholder 3"/>
          <p:cNvSpPr>
            <a:spLocks noGrp="1"/>
          </p:cNvSpPr>
          <p:nvPr>
            <p:ph type="body" idx="1"/>
          </p:nvPr>
        </p:nvSpPr>
        <p:spPr>
          <a:xfrm>
            <a:off x="973670" y="1160061"/>
            <a:ext cx="9843556" cy="1323837"/>
          </a:xfrm>
        </p:spPr>
        <p:txBody>
          <a:bodyPr/>
          <a:lstStyle/>
          <a:p>
            <a:r>
              <a:rPr lang="en-US" dirty="0" smtClean="0"/>
              <a:t>Who’s responsible for food safety?  It’s everyone’s responsibility, from the farmers who grow the food to the people who place the food on your table.</a:t>
            </a:r>
            <a:endParaRPr lang="en-US" dirty="0"/>
          </a:p>
        </p:txBody>
      </p:sp>
      <p:sp>
        <p:nvSpPr>
          <p:cNvPr id="5" name="Content Placeholder 4"/>
          <p:cNvSpPr>
            <a:spLocks noGrp="1"/>
          </p:cNvSpPr>
          <p:nvPr>
            <p:ph sz="half" idx="2"/>
          </p:nvPr>
        </p:nvSpPr>
        <p:spPr>
          <a:xfrm>
            <a:off x="617561" y="2674960"/>
            <a:ext cx="5492258" cy="3621205"/>
          </a:xfrm>
        </p:spPr>
        <p:txBody>
          <a:bodyPr>
            <a:normAutofit/>
          </a:bodyPr>
          <a:lstStyle/>
          <a:p>
            <a:r>
              <a:rPr lang="en-US" sz="2000" dirty="0" smtClean="0"/>
              <a:t>Activities</a:t>
            </a:r>
          </a:p>
          <a:p>
            <a:pPr lvl="1"/>
            <a:r>
              <a:rPr lang="en-US" sz="1800" dirty="0" smtClean="0"/>
              <a:t>Chain of Food</a:t>
            </a:r>
          </a:p>
          <a:p>
            <a:pPr lvl="2"/>
            <a:r>
              <a:rPr lang="en-US" sz="1600" dirty="0" smtClean="0"/>
              <a:t>Students will explore the path food takes along the Farm-to-Table Continuum and the issues of food safety during processing, transportation, at restaurants and supermarkets, and in their own homes.</a:t>
            </a:r>
          </a:p>
        </p:txBody>
      </p:sp>
      <p:pic>
        <p:nvPicPr>
          <p:cNvPr id="1026" name="Picture 2" descr="http://www.fda.gov/ucm/groups/fdagov-public/documents/image/ucm21976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103" y="2975214"/>
            <a:ext cx="5376023" cy="278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21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3 – Processing and transportation</a:t>
            </a:r>
            <a:endParaRPr lang="en-US" dirty="0"/>
          </a:p>
        </p:txBody>
      </p:sp>
      <p:sp>
        <p:nvSpPr>
          <p:cNvPr id="4" name="Text Placeholder 3"/>
          <p:cNvSpPr>
            <a:spLocks noGrp="1"/>
          </p:cNvSpPr>
          <p:nvPr>
            <p:ph type="body" idx="1"/>
          </p:nvPr>
        </p:nvSpPr>
        <p:spPr>
          <a:xfrm>
            <a:off x="973670" y="941696"/>
            <a:ext cx="9843556" cy="996287"/>
          </a:xfrm>
        </p:spPr>
        <p:txBody>
          <a:bodyPr/>
          <a:lstStyle/>
          <a:p>
            <a:r>
              <a:rPr lang="en-US" dirty="0" smtClean="0"/>
              <a:t>This module focuses on several methods scientists used to keep our food safe during processing and transportation.</a:t>
            </a:r>
            <a:endParaRPr lang="en-US" dirty="0"/>
          </a:p>
        </p:txBody>
      </p:sp>
      <p:sp>
        <p:nvSpPr>
          <p:cNvPr id="5" name="Content Placeholder 4"/>
          <p:cNvSpPr>
            <a:spLocks noGrp="1"/>
          </p:cNvSpPr>
          <p:nvPr>
            <p:ph sz="half" idx="2"/>
          </p:nvPr>
        </p:nvSpPr>
        <p:spPr>
          <a:xfrm>
            <a:off x="617561" y="2169994"/>
            <a:ext cx="5492258" cy="3621205"/>
          </a:xfrm>
        </p:spPr>
        <p:txBody>
          <a:bodyPr>
            <a:normAutofit/>
          </a:bodyPr>
          <a:lstStyle/>
          <a:p>
            <a:r>
              <a:rPr lang="en-US" sz="2000" dirty="0" smtClean="0"/>
              <a:t>Activities</a:t>
            </a:r>
          </a:p>
          <a:p>
            <a:pPr lvl="1"/>
            <a:r>
              <a:rPr lang="en-US" sz="1800" dirty="0" smtClean="0"/>
              <a:t>Ultra High Pressure Treatment</a:t>
            </a:r>
          </a:p>
          <a:p>
            <a:pPr lvl="2"/>
            <a:r>
              <a:rPr lang="en-US" sz="1600" dirty="0" smtClean="0"/>
              <a:t>Shows how foods are kept safe through processing, including one of the newest food preservation technologies</a:t>
            </a:r>
          </a:p>
          <a:p>
            <a:pPr lvl="1"/>
            <a:r>
              <a:rPr lang="en-US" sz="1800" dirty="0" smtClean="0">
                <a:solidFill>
                  <a:schemeClr val="accent1"/>
                </a:solidFill>
              </a:rPr>
              <a:t>Irradiation Web Quest (High School Edition)</a:t>
            </a:r>
          </a:p>
          <a:p>
            <a:pPr lvl="2"/>
            <a:r>
              <a:rPr lang="en-US" sz="1600" dirty="0" smtClean="0">
                <a:solidFill>
                  <a:schemeClr val="accent1"/>
                </a:solidFill>
              </a:rPr>
              <a:t>Team research/analysis of irradiation to discover food safety advantages of this procedure</a:t>
            </a:r>
          </a:p>
          <a:p>
            <a:pPr lvl="1"/>
            <a:endParaRPr lang="en-US" sz="1800" dirty="0" smtClean="0">
              <a:solidFill>
                <a:schemeClr val="accent1"/>
              </a:solidFill>
            </a:endParaRPr>
          </a:p>
        </p:txBody>
      </p:sp>
      <p:sp>
        <p:nvSpPr>
          <p:cNvPr id="7" name="Content Placeholder 6"/>
          <p:cNvSpPr>
            <a:spLocks noGrp="1"/>
          </p:cNvSpPr>
          <p:nvPr>
            <p:ph sz="quarter" idx="4"/>
          </p:nvPr>
        </p:nvSpPr>
        <p:spPr>
          <a:xfrm>
            <a:off x="6246564" y="2169994"/>
            <a:ext cx="5490511" cy="3621205"/>
          </a:xfrm>
        </p:spPr>
        <p:txBody>
          <a:bodyPr/>
          <a:lstStyle/>
          <a:p>
            <a:r>
              <a:rPr lang="en-US" sz="2000" dirty="0" smtClean="0"/>
              <a:t>Labs</a:t>
            </a:r>
          </a:p>
          <a:p>
            <a:pPr lvl="1"/>
            <a:r>
              <a:rPr lang="en-US" sz="1800" dirty="0" smtClean="0"/>
              <a:t>Blue’s the Clue</a:t>
            </a:r>
          </a:p>
          <a:p>
            <a:pPr lvl="2"/>
            <a:r>
              <a:rPr lang="en-US" sz="1600" dirty="0" smtClean="0"/>
              <a:t>Introduces pasteurization and the effect temperature has on reducing and controlling he growth of bacteria</a:t>
            </a:r>
          </a:p>
          <a:p>
            <a:pPr lvl="1"/>
            <a:r>
              <a:rPr lang="en-US" sz="1800" dirty="0" smtClean="0"/>
              <a:t>Mystery Juice</a:t>
            </a:r>
          </a:p>
          <a:p>
            <a:pPr lvl="2"/>
            <a:r>
              <a:rPr lang="en-US" sz="1600" dirty="0" smtClean="0"/>
              <a:t>Uses investigation to demonstration how pasteurization reduces the number of microorganisms in juice</a:t>
            </a:r>
          </a:p>
          <a:p>
            <a:pPr lvl="1"/>
            <a:endParaRPr lang="en-US" dirty="0" smtClean="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200" t="13800" r="14851" b="12599"/>
          <a:stretch/>
        </p:blipFill>
        <p:spPr>
          <a:xfrm>
            <a:off x="3058117" y="4840557"/>
            <a:ext cx="2868322" cy="1901284"/>
          </a:xfrm>
          <a:prstGeom prst="rect">
            <a:avLst/>
          </a:prstGeom>
        </p:spPr>
      </p:pic>
    </p:spTree>
    <p:extLst>
      <p:ext uri="{BB962C8B-B14F-4D97-AF65-F5344CB8AC3E}">
        <p14:creationId xmlns:p14="http://schemas.microsoft.com/office/powerpoint/2010/main" val="2594059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1" y="360608"/>
            <a:ext cx="10131425" cy="881011"/>
          </a:xfrm>
        </p:spPr>
        <p:txBody>
          <a:bodyPr/>
          <a:lstStyle/>
          <a:p>
            <a:r>
              <a:rPr lang="en-US" dirty="0" smtClean="0"/>
              <a:t>Welcome to Science and Our Food Supply</a:t>
            </a:r>
            <a:endParaRPr lang="en-US" dirty="0"/>
          </a:p>
        </p:txBody>
      </p:sp>
      <p:sp>
        <p:nvSpPr>
          <p:cNvPr id="8" name="Content Placeholder 7"/>
          <p:cNvSpPr>
            <a:spLocks noGrp="1"/>
          </p:cNvSpPr>
          <p:nvPr>
            <p:ph idx="1"/>
          </p:nvPr>
        </p:nvSpPr>
        <p:spPr>
          <a:xfrm>
            <a:off x="685801" y="1241619"/>
            <a:ext cx="10131425" cy="5197818"/>
          </a:xfrm>
        </p:spPr>
        <p:txBody>
          <a:bodyPr>
            <a:normAutofit/>
          </a:bodyPr>
          <a:lstStyle/>
          <a:p>
            <a:r>
              <a:rPr lang="en-US" dirty="0"/>
              <a:t>You and your students are about to experience a unique program that makes food safety an integral part of your curriculum. </a:t>
            </a:r>
            <a:endParaRPr lang="en-US" dirty="0" smtClean="0"/>
          </a:p>
          <a:p>
            <a:r>
              <a:rPr lang="en-US" dirty="0" smtClean="0"/>
              <a:t>Food </a:t>
            </a:r>
            <a:r>
              <a:rPr lang="en-US" dirty="0"/>
              <a:t>Safety = Science! </a:t>
            </a:r>
            <a:endParaRPr lang="en-US" dirty="0" smtClean="0"/>
          </a:p>
          <a:p>
            <a:r>
              <a:rPr lang="en-US" dirty="0" smtClean="0"/>
              <a:t>When </a:t>
            </a:r>
            <a:r>
              <a:rPr lang="en-US" dirty="0"/>
              <a:t>it comes to making science relevant for your students, what better way than to apply it to something that’s part of their everyday lives? Food gives you an ideal springboard for bringing a host of science concepts to life in your classroom! </a:t>
            </a:r>
            <a:endParaRPr lang="en-US" dirty="0" smtClean="0"/>
          </a:p>
          <a:p>
            <a:r>
              <a:rPr lang="en-US" i="1" dirty="0" smtClean="0"/>
              <a:t>Science </a:t>
            </a:r>
            <a:r>
              <a:rPr lang="en-US" i="1" dirty="0"/>
              <a:t>and Our Food Supply </a:t>
            </a:r>
            <a:r>
              <a:rPr lang="en-US" dirty="0"/>
              <a:t>includes timely food safety science that you won’t find anywhere else. It takes the methods of real-life scientists who are working every day to keep our food supply safe — and turns their strategies and goals into hands-on experiences for your own students. </a:t>
            </a:r>
            <a:endParaRPr lang="en-US" dirty="0" smtClean="0"/>
          </a:p>
          <a:p>
            <a:r>
              <a:rPr lang="en-US" dirty="0" smtClean="0"/>
              <a:t>You’ll </a:t>
            </a:r>
            <a:r>
              <a:rPr lang="en-US" dirty="0"/>
              <a:t>find in-depth activities and labs covering this broad range of topics: </a:t>
            </a:r>
          </a:p>
          <a:p>
            <a:pPr marL="0" indent="0">
              <a:lnSpc>
                <a:spcPct val="120000"/>
              </a:lnSpc>
              <a:spcAft>
                <a:spcPts val="0"/>
              </a:spcAft>
              <a:buNone/>
            </a:pPr>
            <a:r>
              <a:rPr lang="en-US" dirty="0" smtClean="0"/>
              <a:t>		Bacteria</a:t>
            </a:r>
            <a:r>
              <a:rPr lang="en-US" dirty="0"/>
              <a:t>, including Foodborne Pathogens 	</a:t>
            </a:r>
            <a:r>
              <a:rPr lang="en-US" dirty="0" smtClean="0"/>
              <a:t>	Pasteurization Technology</a:t>
            </a:r>
          </a:p>
          <a:p>
            <a:pPr marL="0" indent="0">
              <a:lnSpc>
                <a:spcPct val="120000"/>
              </a:lnSpc>
              <a:spcAft>
                <a:spcPts val="0"/>
              </a:spcAft>
              <a:buNone/>
            </a:pPr>
            <a:r>
              <a:rPr lang="en-US" dirty="0"/>
              <a:t>	</a:t>
            </a:r>
            <a:r>
              <a:rPr lang="en-US" dirty="0" smtClean="0"/>
              <a:t>	The </a:t>
            </a:r>
            <a:r>
              <a:rPr lang="en-US" dirty="0"/>
              <a:t>Science of Cooking a </a:t>
            </a:r>
            <a:r>
              <a:rPr lang="en-US" dirty="0" smtClean="0"/>
              <a:t>Hamburger			DNA Fingerprinting</a:t>
            </a:r>
          </a:p>
          <a:p>
            <a:pPr marL="0" indent="0">
              <a:lnSpc>
                <a:spcPct val="120000"/>
              </a:lnSpc>
              <a:spcAft>
                <a:spcPts val="0"/>
              </a:spcAft>
              <a:buNone/>
            </a:pPr>
            <a:r>
              <a:rPr lang="en-US" dirty="0"/>
              <a:t>	</a:t>
            </a:r>
            <a:r>
              <a:rPr lang="en-US" dirty="0" smtClean="0"/>
              <a:t>	Outbreak </a:t>
            </a:r>
            <a:r>
              <a:rPr lang="en-US" dirty="0"/>
              <a:t>Analysis </a:t>
            </a:r>
          </a:p>
        </p:txBody>
      </p:sp>
    </p:spTree>
    <p:extLst>
      <p:ext uri="{BB962C8B-B14F-4D97-AF65-F5344CB8AC3E}">
        <p14:creationId xmlns:p14="http://schemas.microsoft.com/office/powerpoint/2010/main" val="2450152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4 – Retail and Home – Middle School</a:t>
            </a:r>
            <a:endParaRPr lang="en-US" dirty="0"/>
          </a:p>
        </p:txBody>
      </p:sp>
      <p:sp>
        <p:nvSpPr>
          <p:cNvPr id="4" name="Text Placeholder 3"/>
          <p:cNvSpPr>
            <a:spLocks noGrp="1"/>
          </p:cNvSpPr>
          <p:nvPr>
            <p:ph type="body" idx="1"/>
          </p:nvPr>
        </p:nvSpPr>
        <p:spPr>
          <a:xfrm>
            <a:off x="973670" y="941696"/>
            <a:ext cx="9843556" cy="996287"/>
          </a:xfrm>
        </p:spPr>
        <p:txBody>
          <a:bodyPr/>
          <a:lstStyle/>
          <a:p>
            <a:r>
              <a:rPr lang="en-US" dirty="0" smtClean="0"/>
              <a:t>This module examines the preparation of food in retail foodservice establishments and in the home</a:t>
            </a:r>
            <a:endParaRPr lang="en-US" dirty="0"/>
          </a:p>
        </p:txBody>
      </p:sp>
      <p:sp>
        <p:nvSpPr>
          <p:cNvPr id="5" name="Content Placeholder 4"/>
          <p:cNvSpPr>
            <a:spLocks noGrp="1"/>
          </p:cNvSpPr>
          <p:nvPr>
            <p:ph sz="half" idx="2"/>
          </p:nvPr>
        </p:nvSpPr>
        <p:spPr>
          <a:xfrm>
            <a:off x="617561" y="2169994"/>
            <a:ext cx="5492258" cy="4552778"/>
          </a:xfrm>
        </p:spPr>
        <p:txBody>
          <a:bodyPr>
            <a:normAutofit/>
          </a:bodyPr>
          <a:lstStyle/>
          <a:p>
            <a:r>
              <a:rPr lang="en-US" sz="2000" dirty="0" smtClean="0"/>
              <a:t>Activities</a:t>
            </a:r>
          </a:p>
          <a:p>
            <a:pPr lvl="1"/>
            <a:r>
              <a:rPr lang="en-US" sz="1800" dirty="0" smtClean="0"/>
              <a:t>Supermarket Smarts</a:t>
            </a:r>
          </a:p>
          <a:p>
            <a:pPr lvl="2"/>
            <a:r>
              <a:rPr lang="en-US" sz="1600" dirty="0" smtClean="0"/>
              <a:t>Explores the aspects of safe food handling in a supermarket</a:t>
            </a:r>
          </a:p>
          <a:p>
            <a:pPr lvl="2"/>
            <a:endParaRPr lang="en-US" sz="1600" dirty="0"/>
          </a:p>
          <a:p>
            <a:pPr lvl="2"/>
            <a:endParaRPr lang="en-US" sz="1600" dirty="0" smtClean="0"/>
          </a:p>
          <a:p>
            <a:pPr lvl="2"/>
            <a:endParaRPr lang="en-US" sz="1600" dirty="0"/>
          </a:p>
          <a:p>
            <a:pPr lvl="2"/>
            <a:endParaRPr lang="en-US" sz="1600" dirty="0" smtClean="0"/>
          </a:p>
          <a:p>
            <a:pPr lvl="2"/>
            <a:endParaRPr lang="en-US" sz="1600" dirty="0"/>
          </a:p>
          <a:p>
            <a:pPr lvl="2"/>
            <a:endParaRPr lang="en-US" sz="1600" dirty="0" smtClean="0"/>
          </a:p>
          <a:p>
            <a:pPr lvl="2"/>
            <a:endParaRPr lang="en-US" sz="1600" dirty="0"/>
          </a:p>
          <a:p>
            <a:pPr lvl="2"/>
            <a:r>
              <a:rPr lang="en-US" sz="1600" dirty="0" smtClean="0"/>
              <a:t>Both Burgers temped at 140°F</a:t>
            </a:r>
          </a:p>
          <a:p>
            <a:pPr lvl="1"/>
            <a:endParaRPr lang="en-US" sz="1800" dirty="0" smtClean="0">
              <a:solidFill>
                <a:schemeClr val="accent1"/>
              </a:solidFill>
            </a:endParaRPr>
          </a:p>
        </p:txBody>
      </p:sp>
      <p:sp>
        <p:nvSpPr>
          <p:cNvPr id="7" name="Content Placeholder 6"/>
          <p:cNvSpPr>
            <a:spLocks noGrp="1"/>
          </p:cNvSpPr>
          <p:nvPr>
            <p:ph sz="quarter" idx="4"/>
          </p:nvPr>
        </p:nvSpPr>
        <p:spPr>
          <a:xfrm>
            <a:off x="6246564" y="2169994"/>
            <a:ext cx="5490511" cy="4394579"/>
          </a:xfrm>
        </p:spPr>
        <p:txBody>
          <a:bodyPr>
            <a:normAutofit fontScale="92500" lnSpcReduction="10000"/>
          </a:bodyPr>
          <a:lstStyle/>
          <a:p>
            <a:r>
              <a:rPr lang="en-US" sz="2000" dirty="0" smtClean="0"/>
              <a:t>Labs</a:t>
            </a:r>
          </a:p>
          <a:p>
            <a:pPr lvl="1"/>
            <a:r>
              <a:rPr lang="en-US" sz="1800" dirty="0" smtClean="0"/>
              <a:t>Cooking Right: The Science of Cooking a Hamburger</a:t>
            </a:r>
          </a:p>
          <a:p>
            <a:pPr lvl="2"/>
            <a:r>
              <a:rPr lang="en-US" sz="1600" dirty="0" smtClean="0"/>
              <a:t>Shows the relationship between the temperature to which a hamburger is cooked and the presence of bacteria</a:t>
            </a:r>
          </a:p>
          <a:p>
            <a:pPr lvl="1"/>
            <a:r>
              <a:rPr lang="en-US" sz="1800" dirty="0" smtClean="0"/>
              <a:t>A Chilling Investigation</a:t>
            </a:r>
          </a:p>
          <a:p>
            <a:pPr lvl="2"/>
            <a:r>
              <a:rPr lang="en-US" sz="1600" dirty="0" smtClean="0"/>
              <a:t>Investigates the effect of chilling and not chilling on the growth of bacteria</a:t>
            </a:r>
          </a:p>
          <a:p>
            <a:pPr lvl="1"/>
            <a:r>
              <a:rPr lang="en-US" sz="1800" dirty="0" smtClean="0"/>
              <a:t>Crossed Up!</a:t>
            </a:r>
          </a:p>
          <a:p>
            <a:pPr lvl="2"/>
            <a:r>
              <a:rPr lang="en-US" sz="1600" dirty="0" smtClean="0"/>
              <a:t>Examines how bacteria can be spread among kitchen items in a kitchen if they are not properly cleaned</a:t>
            </a:r>
          </a:p>
          <a:p>
            <a:pPr lvl="1"/>
            <a:r>
              <a:rPr lang="en-US" sz="1800" dirty="0" smtClean="0"/>
              <a:t>Hands Off, Bacteria!</a:t>
            </a:r>
          </a:p>
          <a:p>
            <a:pPr lvl="2"/>
            <a:r>
              <a:rPr lang="en-US" sz="1600" dirty="0" smtClean="0"/>
              <a:t>Analyzes hand washing and its connection to food safety</a:t>
            </a:r>
          </a:p>
          <a:p>
            <a:pPr lvl="1"/>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88" y="3851899"/>
            <a:ext cx="2287222" cy="22872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576" y="3856935"/>
            <a:ext cx="2287222" cy="22872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27294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4 – Retail and Home – high School</a:t>
            </a:r>
            <a:endParaRPr lang="en-US" dirty="0"/>
          </a:p>
        </p:txBody>
      </p:sp>
      <p:sp>
        <p:nvSpPr>
          <p:cNvPr id="4" name="Text Placeholder 3"/>
          <p:cNvSpPr>
            <a:spLocks noGrp="1"/>
          </p:cNvSpPr>
          <p:nvPr>
            <p:ph type="body" idx="1"/>
          </p:nvPr>
        </p:nvSpPr>
        <p:spPr>
          <a:xfrm>
            <a:off x="973670" y="941696"/>
            <a:ext cx="9843556" cy="996287"/>
          </a:xfrm>
        </p:spPr>
        <p:txBody>
          <a:bodyPr/>
          <a:lstStyle/>
          <a:p>
            <a:r>
              <a:rPr lang="en-US" dirty="0" smtClean="0"/>
              <a:t>This module examines the preparation of food in retail foodservice establishments and in the home</a:t>
            </a:r>
            <a:endParaRPr lang="en-US" dirty="0"/>
          </a:p>
        </p:txBody>
      </p:sp>
      <p:sp>
        <p:nvSpPr>
          <p:cNvPr id="5" name="Content Placeholder 4"/>
          <p:cNvSpPr>
            <a:spLocks noGrp="1"/>
          </p:cNvSpPr>
          <p:nvPr>
            <p:ph sz="half" idx="2"/>
          </p:nvPr>
        </p:nvSpPr>
        <p:spPr>
          <a:xfrm>
            <a:off x="617561" y="2169994"/>
            <a:ext cx="5492258" cy="3621205"/>
          </a:xfrm>
        </p:spPr>
        <p:txBody>
          <a:bodyPr>
            <a:normAutofit/>
          </a:bodyPr>
          <a:lstStyle/>
          <a:p>
            <a:r>
              <a:rPr lang="en-US" sz="2000" dirty="0" smtClean="0"/>
              <a:t>Activities</a:t>
            </a:r>
          </a:p>
          <a:p>
            <a:pPr lvl="1"/>
            <a:r>
              <a:rPr lang="en-US" sz="1800" dirty="0" smtClean="0"/>
              <a:t>Fast Food Footwork</a:t>
            </a:r>
          </a:p>
          <a:p>
            <a:pPr lvl="2"/>
            <a:r>
              <a:rPr lang="en-US" sz="1600" dirty="0" smtClean="0"/>
              <a:t>Explores how retail foodservice establishments ensure that foods is safely stored, prepared and served</a:t>
            </a:r>
          </a:p>
          <a:p>
            <a:pPr lvl="1"/>
            <a:endParaRPr lang="en-US" sz="1800" dirty="0" smtClean="0">
              <a:solidFill>
                <a:schemeClr val="accent1"/>
              </a:solidFill>
            </a:endParaRPr>
          </a:p>
        </p:txBody>
      </p:sp>
      <p:sp>
        <p:nvSpPr>
          <p:cNvPr id="7" name="Content Placeholder 6"/>
          <p:cNvSpPr>
            <a:spLocks noGrp="1"/>
          </p:cNvSpPr>
          <p:nvPr>
            <p:ph sz="quarter" idx="4"/>
          </p:nvPr>
        </p:nvSpPr>
        <p:spPr>
          <a:xfrm>
            <a:off x="6246564" y="2169994"/>
            <a:ext cx="5490511" cy="4394579"/>
          </a:xfrm>
        </p:spPr>
        <p:txBody>
          <a:bodyPr>
            <a:normAutofit lnSpcReduction="10000"/>
          </a:bodyPr>
          <a:lstStyle/>
          <a:p>
            <a:r>
              <a:rPr lang="en-US" sz="2000" dirty="0" smtClean="0"/>
              <a:t>Labs</a:t>
            </a:r>
          </a:p>
          <a:p>
            <a:pPr lvl="1"/>
            <a:r>
              <a:rPr lang="en-US" sz="1800" dirty="0" smtClean="0"/>
              <a:t>Cooking Right: The Science of Cooking a Hamburger</a:t>
            </a:r>
          </a:p>
          <a:p>
            <a:pPr lvl="2"/>
            <a:r>
              <a:rPr lang="en-US" sz="1600" dirty="0" smtClean="0"/>
              <a:t>Explores the 4 Cs of food safety (clean, cook, chill and combat cross-contamination) – through a series of 4 labs</a:t>
            </a:r>
            <a:endParaRPr lang="en-US" dirty="0" smtClean="0"/>
          </a:p>
          <a:p>
            <a:pPr lvl="3"/>
            <a:r>
              <a:rPr lang="en-US" sz="1400" dirty="0" smtClean="0"/>
              <a:t>Cooking Right – Temperature Investigation</a:t>
            </a:r>
          </a:p>
          <a:p>
            <a:pPr lvl="3"/>
            <a:r>
              <a:rPr lang="en-US" sz="1400" dirty="0" smtClean="0"/>
              <a:t>A Chilling Investigation</a:t>
            </a:r>
          </a:p>
          <a:p>
            <a:pPr lvl="3"/>
            <a:r>
              <a:rPr lang="en-US" sz="1400" dirty="0" smtClean="0"/>
              <a:t>Don’t Cross Me</a:t>
            </a:r>
          </a:p>
          <a:p>
            <a:pPr lvl="3"/>
            <a:r>
              <a:rPr lang="en-US" sz="1400" dirty="0" smtClean="0"/>
              <a:t>Instant Replay</a:t>
            </a:r>
            <a:endParaRPr lang="en-US" sz="1400" dirty="0"/>
          </a:p>
          <a:p>
            <a:pPr lvl="1"/>
            <a:r>
              <a:rPr lang="en-US" sz="1800" dirty="0" smtClean="0"/>
              <a:t>Coliform Counts</a:t>
            </a:r>
          </a:p>
          <a:p>
            <a:pPr lvl="2"/>
            <a:r>
              <a:rPr lang="en-US" sz="1600" dirty="0" smtClean="0"/>
              <a:t>Use a coliform analysis of raw hamburger and fresh spinach, and applies the results to food safety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639" y="3681699"/>
            <a:ext cx="2882874" cy="28828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526649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7463"/>
            <a:ext cx="10131425" cy="714233"/>
          </a:xfrm>
        </p:spPr>
        <p:txBody>
          <a:bodyPr>
            <a:normAutofit/>
          </a:bodyPr>
          <a:lstStyle/>
          <a:p>
            <a:r>
              <a:rPr lang="en-US" dirty="0" smtClean="0"/>
              <a:t>Module 5 – outbreak and future technology</a:t>
            </a:r>
            <a:endParaRPr lang="en-US" dirty="0"/>
          </a:p>
        </p:txBody>
      </p:sp>
      <p:sp>
        <p:nvSpPr>
          <p:cNvPr id="4" name="Text Placeholder 3"/>
          <p:cNvSpPr>
            <a:spLocks noGrp="1"/>
          </p:cNvSpPr>
          <p:nvPr>
            <p:ph type="body" idx="1"/>
          </p:nvPr>
        </p:nvSpPr>
        <p:spPr>
          <a:xfrm>
            <a:off x="973670" y="941696"/>
            <a:ext cx="9843556" cy="996287"/>
          </a:xfrm>
        </p:spPr>
        <p:txBody>
          <a:bodyPr/>
          <a:lstStyle/>
          <a:p>
            <a:r>
              <a:rPr lang="en-US" dirty="0" smtClean="0"/>
              <a:t>This module takes a look at how technology and unexpected discoveries can benefit us in keeping our food safe.</a:t>
            </a:r>
            <a:endParaRPr lang="en-US" dirty="0"/>
          </a:p>
        </p:txBody>
      </p:sp>
      <p:sp>
        <p:nvSpPr>
          <p:cNvPr id="5" name="Content Placeholder 4"/>
          <p:cNvSpPr>
            <a:spLocks noGrp="1"/>
          </p:cNvSpPr>
          <p:nvPr>
            <p:ph sz="half" idx="2"/>
          </p:nvPr>
        </p:nvSpPr>
        <p:spPr>
          <a:xfrm>
            <a:off x="617561" y="2169994"/>
            <a:ext cx="5492258" cy="3621205"/>
          </a:xfrm>
        </p:spPr>
        <p:txBody>
          <a:bodyPr>
            <a:normAutofit/>
          </a:bodyPr>
          <a:lstStyle/>
          <a:p>
            <a:r>
              <a:rPr lang="en-US" sz="2000" dirty="0" smtClean="0"/>
              <a:t>Activities</a:t>
            </a:r>
          </a:p>
          <a:p>
            <a:pPr lvl="1"/>
            <a:r>
              <a:rPr lang="en-US" sz="1800" dirty="0" smtClean="0"/>
              <a:t>Outbreak Alert</a:t>
            </a:r>
          </a:p>
          <a:p>
            <a:pPr lvl="2"/>
            <a:r>
              <a:rPr lang="en-US" sz="1600" dirty="0" smtClean="0"/>
              <a:t>Students investigate and outbreak in order to determine its source</a:t>
            </a:r>
          </a:p>
          <a:p>
            <a:pPr lvl="3"/>
            <a:r>
              <a:rPr lang="en-US" sz="1400" dirty="0" smtClean="0"/>
              <a:t>Middle School – </a:t>
            </a:r>
            <a:r>
              <a:rPr lang="en-US" sz="1400" dirty="0" err="1" smtClean="0"/>
              <a:t>Shigella</a:t>
            </a:r>
            <a:endParaRPr lang="en-US" sz="1400" dirty="0" smtClean="0"/>
          </a:p>
          <a:p>
            <a:pPr lvl="3"/>
            <a:r>
              <a:rPr lang="en-US" sz="1400" dirty="0" smtClean="0"/>
              <a:t>High School – Salmonella </a:t>
            </a:r>
            <a:r>
              <a:rPr lang="en-US" sz="1400" dirty="0" err="1" smtClean="0"/>
              <a:t>Muenchen</a:t>
            </a:r>
            <a:endParaRPr lang="en-US" sz="1400" dirty="0" smtClean="0"/>
          </a:p>
          <a:p>
            <a:pPr lvl="1"/>
            <a:r>
              <a:rPr lang="en-US" sz="1800" dirty="0" smtClean="0"/>
              <a:t>Beef Blasters</a:t>
            </a:r>
          </a:p>
          <a:p>
            <a:pPr lvl="2"/>
            <a:r>
              <a:rPr lang="en-US" sz="1600" dirty="0" smtClean="0"/>
              <a:t>Explore how one scientist’s experiment led to an unexpected discovery</a:t>
            </a:r>
          </a:p>
        </p:txBody>
      </p:sp>
      <p:pic>
        <p:nvPicPr>
          <p:cNvPr id="2050" name="Picture 2" descr="http://mededucation.org/wp-content/uploads/2014/02/Outbreak-Investig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257" y="2652216"/>
            <a:ext cx="3832367" cy="344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52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1" y="609600"/>
            <a:ext cx="10131425" cy="918949"/>
          </a:xfrm>
        </p:spPr>
        <p:txBody>
          <a:bodyPr/>
          <a:lstStyle/>
          <a:p>
            <a:r>
              <a:rPr lang="en-US" dirty="0" smtClean="0"/>
              <a:t>Evaluation – Loose a Million Bacteria</a:t>
            </a:r>
            <a:endParaRPr lang="en-US" dirty="0"/>
          </a:p>
        </p:txBody>
      </p:sp>
      <p:sp>
        <p:nvSpPr>
          <p:cNvPr id="8" name="Content Placeholder 7"/>
          <p:cNvSpPr>
            <a:spLocks noGrp="1"/>
          </p:cNvSpPr>
          <p:nvPr>
            <p:ph idx="1"/>
          </p:nvPr>
        </p:nvSpPr>
        <p:spPr/>
        <p:txBody>
          <a:bodyPr/>
          <a:lstStyle/>
          <a:p>
            <a:r>
              <a:rPr lang="en-US" dirty="0" smtClean="0"/>
              <a:t>Built in evaluation tool</a:t>
            </a:r>
          </a:p>
          <a:p>
            <a:r>
              <a:rPr lang="en-US" dirty="0" smtClean="0"/>
              <a:t>Who Wants to be a Millionaire style game</a:t>
            </a:r>
          </a:p>
          <a:p>
            <a:r>
              <a:rPr lang="en-US" dirty="0" smtClean="0"/>
              <a:t>Students generate questions for use during the game.</a:t>
            </a:r>
          </a:p>
          <a:p>
            <a:r>
              <a:rPr lang="en-US" dirty="0" smtClean="0"/>
              <a:t>Premade games using information from the curriculum can be found online</a:t>
            </a:r>
          </a:p>
          <a:p>
            <a:pPr lvl="1"/>
            <a:r>
              <a:rPr lang="en-US" dirty="0">
                <a:hlinkClick r:id="rId2"/>
              </a:rPr>
              <a:t>http://</a:t>
            </a:r>
            <a:r>
              <a:rPr lang="en-US" dirty="0" smtClean="0">
                <a:hlinkClick r:id="rId2"/>
              </a:rPr>
              <a:t>www.fda.gov/Food/FoodScienceResearch/ToolsMaterials/ucm2006976.htm</a:t>
            </a:r>
            <a:endParaRPr lang="en-US" dirty="0" smtClean="0"/>
          </a:p>
          <a:p>
            <a:pPr lvl="1"/>
            <a:endParaRPr lang="en-US" dirty="0"/>
          </a:p>
        </p:txBody>
      </p:sp>
      <p:pic>
        <p:nvPicPr>
          <p:cNvPr id="4098" name="Picture 2" descr="Lose A Million 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319" y="5164428"/>
            <a:ext cx="5268484" cy="124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78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HIGHLIGHTS OF YOUR TEACHER’S GUIDE</a:t>
            </a:r>
          </a:p>
        </p:txBody>
      </p:sp>
      <p:sp>
        <p:nvSpPr>
          <p:cNvPr id="3" name="Content Placeholder 2"/>
          <p:cNvSpPr>
            <a:spLocks noGrp="1"/>
          </p:cNvSpPr>
          <p:nvPr>
            <p:ph idx="1"/>
          </p:nvPr>
        </p:nvSpPr>
        <p:spPr/>
        <p:txBody>
          <a:bodyPr>
            <a:normAutofit/>
          </a:bodyPr>
          <a:lstStyle/>
          <a:p>
            <a:r>
              <a:rPr lang="en-US" sz="2800" dirty="0" smtClean="0">
                <a:solidFill>
                  <a:schemeClr val="accent1"/>
                </a:solidFill>
              </a:rPr>
              <a:t>What’s </a:t>
            </a:r>
            <a:r>
              <a:rPr lang="en-US" sz="2800" dirty="0">
                <a:solidFill>
                  <a:schemeClr val="accent1"/>
                </a:solidFill>
              </a:rPr>
              <a:t>Inside . . . </a:t>
            </a:r>
            <a:endParaRPr lang="en-US" sz="2800" dirty="0" smtClean="0">
              <a:solidFill>
                <a:schemeClr val="accent1"/>
              </a:solidFill>
            </a:endParaRPr>
          </a:p>
          <a:p>
            <a:endParaRPr lang="en-US" sz="2400" dirty="0" smtClean="0"/>
          </a:p>
          <a:p>
            <a:r>
              <a:rPr lang="en-US" sz="2400" dirty="0" smtClean="0"/>
              <a:t>Safety </a:t>
            </a:r>
            <a:r>
              <a:rPr lang="en-US" sz="2400" dirty="0"/>
              <a:t>First offers tips and techniques for staying safe in the lab. </a:t>
            </a:r>
            <a:endParaRPr lang="en-US" sz="2400" dirty="0" smtClean="0"/>
          </a:p>
          <a:p>
            <a:r>
              <a:rPr lang="en-US" sz="2400" dirty="0" smtClean="0"/>
              <a:t>Lab </a:t>
            </a:r>
            <a:r>
              <a:rPr lang="en-US" sz="2400" dirty="0"/>
              <a:t>Procedures highlights basic procedures for conducting the labs. </a:t>
            </a:r>
            <a:endParaRPr lang="en-US" sz="2400" dirty="0" smtClean="0"/>
          </a:p>
          <a:p>
            <a:r>
              <a:rPr lang="en-US" sz="2400" dirty="0" smtClean="0"/>
              <a:t>Science </a:t>
            </a:r>
            <a:r>
              <a:rPr lang="en-US" sz="2400" dirty="0"/>
              <a:t>Content begins each module with a review of the science content presented in the video. Fascinating facts are also featured. Read this section before watching the video module or conducting the activities and labs</a:t>
            </a:r>
            <a:r>
              <a:rPr lang="en-US" dirty="0" smtClean="0"/>
              <a:t>.</a:t>
            </a:r>
          </a:p>
        </p:txBody>
      </p:sp>
    </p:spTree>
    <p:extLst>
      <p:ext uri="{BB962C8B-B14F-4D97-AF65-F5344CB8AC3E}">
        <p14:creationId xmlns:p14="http://schemas.microsoft.com/office/powerpoint/2010/main" val="4025542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6036971" cy="1456267"/>
          </a:xfrm>
        </p:spPr>
        <p:txBody>
          <a:bodyPr/>
          <a:lstStyle/>
          <a:p>
            <a:r>
              <a:rPr lang="en-US" dirty="0"/>
              <a:t>HIGHLIGHTS OF YOUR TEACHER’S GUIDE</a:t>
            </a:r>
          </a:p>
        </p:txBody>
      </p:sp>
      <p:sp>
        <p:nvSpPr>
          <p:cNvPr id="3" name="Content Placeholder 2"/>
          <p:cNvSpPr>
            <a:spLocks noGrp="1"/>
          </p:cNvSpPr>
          <p:nvPr>
            <p:ph idx="1"/>
          </p:nvPr>
        </p:nvSpPr>
        <p:spPr>
          <a:xfrm>
            <a:off x="685801" y="2485504"/>
            <a:ext cx="10131425" cy="3649133"/>
          </a:xfrm>
        </p:spPr>
        <p:txBody>
          <a:bodyPr>
            <a:noAutofit/>
          </a:bodyPr>
          <a:lstStyle/>
          <a:p>
            <a:r>
              <a:rPr lang="en-US" sz="2400" dirty="0"/>
              <a:t>Activities and Labs </a:t>
            </a:r>
            <a:endParaRPr lang="en-US" sz="2400" dirty="0" smtClean="0"/>
          </a:p>
          <a:p>
            <a:pPr lvl="1"/>
            <a:r>
              <a:rPr lang="en-US" sz="2000" dirty="0" smtClean="0"/>
              <a:t>Activities </a:t>
            </a:r>
            <a:r>
              <a:rPr lang="en-US" sz="2000" dirty="0"/>
              <a:t>explore food science concepts and encourage student creativity. </a:t>
            </a:r>
            <a:endParaRPr lang="en-US" sz="2000" dirty="0" smtClean="0"/>
          </a:p>
          <a:p>
            <a:pPr lvl="1"/>
            <a:r>
              <a:rPr lang="en-US" sz="2000" dirty="0" smtClean="0"/>
              <a:t>Labs </a:t>
            </a:r>
            <a:r>
              <a:rPr lang="en-US" sz="2000" dirty="0"/>
              <a:t>are based on scientific inquiry that explores real-life food science while teaching good scientific methods and lab practices. </a:t>
            </a:r>
            <a:endParaRPr lang="en-US" sz="2000" dirty="0" smtClean="0"/>
          </a:p>
          <a:p>
            <a:pPr lvl="1"/>
            <a:r>
              <a:rPr lang="en-US" sz="2000" dirty="0" smtClean="0"/>
              <a:t>Student </a:t>
            </a:r>
            <a:r>
              <a:rPr lang="en-US" sz="2000" dirty="0"/>
              <a:t>Sheets are reproducible and accompany several of the activities and labs. A master lab report sheet that students can use for recording their observations, conclusions, and other data is also included. </a:t>
            </a:r>
            <a:endParaRPr lang="en-US" sz="2000" dirty="0" smtClean="0"/>
          </a:p>
          <a:p>
            <a:r>
              <a:rPr lang="en-US" sz="2400" dirty="0" smtClean="0"/>
              <a:t>Resources </a:t>
            </a:r>
            <a:r>
              <a:rPr lang="en-US" sz="2400" dirty="0"/>
              <a:t>lists videos, reference books, science supplies, and more. In addition to this listing, check out </a:t>
            </a:r>
            <a:r>
              <a:rPr lang="en-US" sz="2400" dirty="0">
                <a:solidFill>
                  <a:schemeClr val="accent2"/>
                </a:solidFill>
              </a:rPr>
              <a:t>www.fda.gov/teachsciencewithfood</a:t>
            </a:r>
            <a:r>
              <a:rPr lang="en-US" sz="2400" dirty="0"/>
              <a:t> for a multitude of online resources.</a:t>
            </a:r>
          </a:p>
        </p:txBody>
      </p:sp>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346" y="189963"/>
            <a:ext cx="5364812" cy="243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25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1" y="300507"/>
            <a:ext cx="10131425" cy="729803"/>
          </a:xfrm>
        </p:spPr>
        <p:txBody>
          <a:bodyPr/>
          <a:lstStyle/>
          <a:p>
            <a:r>
              <a:rPr lang="en-US" dirty="0" smtClean="0"/>
              <a:t>Table of contents</a:t>
            </a:r>
            <a:endParaRPr lang="en-US" dirty="0"/>
          </a:p>
        </p:txBody>
      </p:sp>
      <p:sp>
        <p:nvSpPr>
          <p:cNvPr id="8" name="Text Placeholder 7"/>
          <p:cNvSpPr>
            <a:spLocks noGrp="1"/>
          </p:cNvSpPr>
          <p:nvPr>
            <p:ph type="body" idx="1"/>
          </p:nvPr>
        </p:nvSpPr>
        <p:spPr>
          <a:xfrm>
            <a:off x="973670" y="1008996"/>
            <a:ext cx="4709054" cy="576262"/>
          </a:xfrm>
        </p:spPr>
        <p:txBody>
          <a:bodyPr/>
          <a:lstStyle/>
          <a:p>
            <a:r>
              <a:rPr lang="en-US" dirty="0" smtClean="0"/>
              <a:t>Middle School Edition</a:t>
            </a:r>
            <a:endParaRPr lang="en-US" dirty="0"/>
          </a:p>
        </p:txBody>
      </p:sp>
      <p:sp>
        <p:nvSpPr>
          <p:cNvPr id="9" name="Content Placeholder 8"/>
          <p:cNvSpPr>
            <a:spLocks noGrp="1"/>
          </p:cNvSpPr>
          <p:nvPr>
            <p:ph sz="half" idx="2"/>
          </p:nvPr>
        </p:nvSpPr>
        <p:spPr>
          <a:xfrm>
            <a:off x="685801" y="1585258"/>
            <a:ext cx="5297609" cy="4996023"/>
          </a:xfrm>
          <a:noFill/>
          <a:ln>
            <a:solidFill>
              <a:schemeClr val="accent5"/>
            </a:solidFill>
          </a:ln>
        </p:spPr>
        <p:txBody>
          <a:bodyPr>
            <a:noAutofit/>
          </a:bodyPr>
          <a:lstStyle/>
          <a:p>
            <a:pPr marL="0" indent="0">
              <a:lnSpc>
                <a:spcPct val="120000"/>
              </a:lnSpc>
              <a:buNone/>
            </a:pPr>
            <a:r>
              <a:rPr lang="en-US" sz="1400" b="1" dirty="0"/>
              <a:t>Module 1: Understanding Bacteria </a:t>
            </a:r>
            <a:endParaRPr lang="en-US" sz="1400" b="1" dirty="0" smtClean="0"/>
          </a:p>
          <a:p>
            <a:pPr marL="0" indent="0">
              <a:spcAft>
                <a:spcPts val="0"/>
              </a:spcAft>
              <a:buNone/>
            </a:pPr>
            <a:r>
              <a:rPr lang="en-US" sz="1200" dirty="0" smtClean="0"/>
              <a:t>	Science </a:t>
            </a:r>
            <a:r>
              <a:rPr lang="en-US" sz="1200" dirty="0"/>
              <a:t>Content in the </a:t>
            </a:r>
            <a:r>
              <a:rPr lang="en-US" sz="1200" dirty="0" smtClean="0"/>
              <a:t>Video 		The </a:t>
            </a:r>
            <a:r>
              <a:rPr lang="en-US" sz="1200" dirty="0"/>
              <a:t>Big Picture (activity) </a:t>
            </a:r>
            <a:endParaRPr lang="en-US" sz="1200" dirty="0" smtClean="0"/>
          </a:p>
          <a:p>
            <a:pPr marL="0" indent="0">
              <a:spcAft>
                <a:spcPts val="0"/>
              </a:spcAft>
              <a:buNone/>
            </a:pPr>
            <a:r>
              <a:rPr lang="en-US" sz="1200" dirty="0" smtClean="0"/>
              <a:t>	Bacteria </a:t>
            </a:r>
            <a:r>
              <a:rPr lang="en-US" sz="1200" dirty="0"/>
              <a:t>Everywhere (lab) 	</a:t>
            </a:r>
            <a:r>
              <a:rPr lang="en-US" sz="1200" dirty="0" smtClean="0"/>
              <a:t>	The </a:t>
            </a:r>
            <a:r>
              <a:rPr lang="en-US" sz="1200" dirty="0"/>
              <a:t>12 Most Unwanted Bacteria </a:t>
            </a:r>
            <a:r>
              <a:rPr lang="en-US" sz="1200" dirty="0" smtClean="0"/>
              <a:t>							(</a:t>
            </a:r>
            <a:r>
              <a:rPr lang="en-US" sz="1200" dirty="0"/>
              <a:t>activity</a:t>
            </a:r>
            <a:r>
              <a:rPr lang="en-US" sz="1200" dirty="0" smtClean="0"/>
              <a:t>)</a:t>
            </a:r>
          </a:p>
          <a:p>
            <a:pPr marL="0" indent="0">
              <a:lnSpc>
                <a:spcPct val="120000"/>
              </a:lnSpc>
              <a:buNone/>
            </a:pPr>
            <a:r>
              <a:rPr lang="en-US" sz="1400" b="1" dirty="0" smtClean="0"/>
              <a:t>Module </a:t>
            </a:r>
            <a:r>
              <a:rPr lang="en-US" sz="1400" b="1" dirty="0"/>
              <a:t>2: </a:t>
            </a:r>
            <a:r>
              <a:rPr lang="en-US" sz="1400" b="1" dirty="0" smtClean="0"/>
              <a:t>Farm</a:t>
            </a:r>
          </a:p>
          <a:p>
            <a:pPr marL="0" indent="0">
              <a:lnSpc>
                <a:spcPct val="120000"/>
              </a:lnSpc>
              <a:spcAft>
                <a:spcPts val="0"/>
              </a:spcAft>
              <a:buNone/>
            </a:pPr>
            <a:r>
              <a:rPr lang="en-US" sz="1200" dirty="0" smtClean="0"/>
              <a:t>	Science Content </a:t>
            </a:r>
            <a:r>
              <a:rPr lang="en-US" sz="1200" dirty="0"/>
              <a:t>in the </a:t>
            </a:r>
            <a:r>
              <a:rPr lang="en-US" sz="1200" dirty="0" smtClean="0"/>
              <a:t>Video		Chain </a:t>
            </a:r>
            <a:r>
              <a:rPr lang="en-US" sz="1200" dirty="0"/>
              <a:t>of Food (activity) </a:t>
            </a:r>
            <a:endParaRPr lang="en-US" sz="1200" dirty="0" smtClean="0"/>
          </a:p>
          <a:p>
            <a:pPr marL="0" indent="0">
              <a:lnSpc>
                <a:spcPct val="120000"/>
              </a:lnSpc>
              <a:spcAft>
                <a:spcPts val="0"/>
              </a:spcAft>
              <a:buNone/>
            </a:pPr>
            <a:endParaRPr lang="en-US" sz="1200" dirty="0" smtClean="0"/>
          </a:p>
          <a:p>
            <a:pPr marL="0" indent="0">
              <a:lnSpc>
                <a:spcPct val="120000"/>
              </a:lnSpc>
              <a:buNone/>
            </a:pPr>
            <a:r>
              <a:rPr lang="en-US" sz="1400" b="1" dirty="0" smtClean="0"/>
              <a:t>Module </a:t>
            </a:r>
            <a:r>
              <a:rPr lang="en-US" sz="1400" b="1" dirty="0"/>
              <a:t>3: Processing and </a:t>
            </a:r>
            <a:r>
              <a:rPr lang="en-US" sz="1400" b="1" dirty="0" smtClean="0"/>
              <a:t>Transportation</a:t>
            </a:r>
          </a:p>
          <a:p>
            <a:pPr marL="0" indent="0">
              <a:spcAft>
                <a:spcPts val="0"/>
              </a:spcAft>
              <a:buNone/>
            </a:pPr>
            <a:r>
              <a:rPr lang="en-US" sz="1200" dirty="0" smtClean="0"/>
              <a:t>	Science </a:t>
            </a:r>
            <a:r>
              <a:rPr lang="en-US" sz="1200" dirty="0"/>
              <a:t>Content in the </a:t>
            </a:r>
            <a:r>
              <a:rPr lang="en-US" sz="1200" dirty="0" smtClean="0"/>
              <a:t>Video		Blue’s </a:t>
            </a:r>
            <a:r>
              <a:rPr lang="en-US" sz="1200" dirty="0"/>
              <a:t>the Clue (lab) </a:t>
            </a:r>
            <a:endParaRPr lang="en-US" sz="1200" dirty="0" smtClean="0"/>
          </a:p>
          <a:p>
            <a:pPr marL="0" indent="0">
              <a:spcAft>
                <a:spcPts val="0"/>
              </a:spcAft>
              <a:buNone/>
            </a:pPr>
            <a:r>
              <a:rPr lang="en-US" sz="1200" dirty="0" smtClean="0"/>
              <a:t>	Mystery </a:t>
            </a:r>
            <a:r>
              <a:rPr lang="en-US" sz="1200" dirty="0"/>
              <a:t>Juice (</a:t>
            </a:r>
            <a:r>
              <a:rPr lang="en-US" sz="1200" dirty="0" smtClean="0"/>
              <a:t>lab			Ultra </a:t>
            </a:r>
            <a:r>
              <a:rPr lang="en-US" sz="1200" dirty="0"/>
              <a:t>High Pressure Treatment </a:t>
            </a:r>
            <a:r>
              <a:rPr lang="en-US" sz="1200" dirty="0" smtClean="0"/>
              <a:t>							(activity)</a:t>
            </a:r>
          </a:p>
          <a:p>
            <a:pPr marL="0" indent="0">
              <a:lnSpc>
                <a:spcPct val="120000"/>
              </a:lnSpc>
              <a:buNone/>
            </a:pPr>
            <a:r>
              <a:rPr lang="en-US" sz="1400" b="1" dirty="0" smtClean="0"/>
              <a:t>Module </a:t>
            </a:r>
            <a:r>
              <a:rPr lang="en-US" sz="1400" b="1" dirty="0"/>
              <a:t>4: Retail and Home </a:t>
            </a:r>
            <a:endParaRPr lang="en-US" sz="1400" b="1" dirty="0" smtClean="0"/>
          </a:p>
          <a:p>
            <a:pPr marL="0" indent="0">
              <a:spcAft>
                <a:spcPts val="0"/>
              </a:spcAft>
              <a:buNone/>
            </a:pPr>
            <a:r>
              <a:rPr lang="en-US" sz="1200" dirty="0" smtClean="0"/>
              <a:t>	Science </a:t>
            </a:r>
            <a:r>
              <a:rPr lang="en-US" sz="1200" dirty="0"/>
              <a:t>Content in the </a:t>
            </a:r>
            <a:r>
              <a:rPr lang="en-US" sz="1200" dirty="0" smtClean="0"/>
              <a:t>Video		</a:t>
            </a:r>
            <a:r>
              <a:rPr lang="en-US" sz="1200" dirty="0" smtClean="0">
                <a:solidFill>
                  <a:schemeClr val="accent1"/>
                </a:solidFill>
              </a:rPr>
              <a:t>Supermarket </a:t>
            </a:r>
            <a:r>
              <a:rPr lang="en-US" sz="1200" dirty="0">
                <a:solidFill>
                  <a:schemeClr val="accent1"/>
                </a:solidFill>
              </a:rPr>
              <a:t>Smarts (</a:t>
            </a:r>
            <a:r>
              <a:rPr lang="en-US" sz="1200" dirty="0" smtClean="0">
                <a:solidFill>
                  <a:schemeClr val="accent1"/>
                </a:solidFill>
              </a:rPr>
              <a:t>activity)</a:t>
            </a:r>
          </a:p>
          <a:p>
            <a:pPr marL="0" indent="0">
              <a:spcAft>
                <a:spcPts val="0"/>
              </a:spcAft>
              <a:buNone/>
            </a:pPr>
            <a:r>
              <a:rPr lang="en-US" sz="1200" dirty="0" smtClean="0"/>
              <a:t>	Cooking Right (lab)			A </a:t>
            </a:r>
            <a:r>
              <a:rPr lang="en-US" sz="1200" dirty="0"/>
              <a:t>Chilling Investigation (</a:t>
            </a:r>
            <a:r>
              <a:rPr lang="en-US" sz="1200" dirty="0" smtClean="0"/>
              <a:t>lab)</a:t>
            </a:r>
          </a:p>
          <a:p>
            <a:pPr marL="0" indent="0">
              <a:spcAft>
                <a:spcPts val="0"/>
              </a:spcAft>
              <a:buNone/>
            </a:pPr>
            <a:r>
              <a:rPr lang="en-US" sz="1200" dirty="0" smtClean="0"/>
              <a:t>	</a:t>
            </a:r>
            <a:r>
              <a:rPr lang="en-US" sz="1200" dirty="0" smtClean="0">
                <a:solidFill>
                  <a:schemeClr val="accent1"/>
                </a:solidFill>
              </a:rPr>
              <a:t>Crossed </a:t>
            </a:r>
            <a:r>
              <a:rPr lang="en-US" sz="1200" dirty="0">
                <a:solidFill>
                  <a:schemeClr val="accent1"/>
                </a:solidFill>
              </a:rPr>
              <a:t>Up! (</a:t>
            </a:r>
            <a:r>
              <a:rPr lang="en-US" sz="1200" dirty="0" smtClean="0">
                <a:solidFill>
                  <a:schemeClr val="accent1"/>
                </a:solidFill>
              </a:rPr>
              <a:t>lab)			Hands </a:t>
            </a:r>
            <a:r>
              <a:rPr lang="en-US" sz="1200" dirty="0">
                <a:solidFill>
                  <a:schemeClr val="accent1"/>
                </a:solidFill>
              </a:rPr>
              <a:t>off, Bacteria! (lab) </a:t>
            </a:r>
            <a:endParaRPr lang="en-US" sz="1200" dirty="0" smtClean="0">
              <a:solidFill>
                <a:schemeClr val="accent1"/>
              </a:solidFill>
            </a:endParaRPr>
          </a:p>
          <a:p>
            <a:pPr marL="0" indent="0">
              <a:lnSpc>
                <a:spcPct val="120000"/>
              </a:lnSpc>
              <a:spcAft>
                <a:spcPts val="0"/>
              </a:spcAft>
              <a:buNone/>
            </a:pPr>
            <a:endParaRPr lang="en-US" sz="1200" b="1" dirty="0" smtClean="0"/>
          </a:p>
          <a:p>
            <a:pPr marL="0" indent="0">
              <a:lnSpc>
                <a:spcPct val="120000"/>
              </a:lnSpc>
              <a:buNone/>
            </a:pPr>
            <a:r>
              <a:rPr lang="en-US" sz="1400" b="1" dirty="0" smtClean="0"/>
              <a:t>Module </a:t>
            </a:r>
            <a:r>
              <a:rPr lang="en-US" sz="1400" b="1" dirty="0"/>
              <a:t>5: Outbreak and Future </a:t>
            </a:r>
            <a:r>
              <a:rPr lang="en-US" sz="1400" b="1" dirty="0" smtClean="0"/>
              <a:t>Technology</a:t>
            </a:r>
          </a:p>
          <a:p>
            <a:pPr marL="0" indent="0">
              <a:spcAft>
                <a:spcPts val="0"/>
              </a:spcAft>
              <a:buNone/>
            </a:pPr>
            <a:r>
              <a:rPr lang="en-US" sz="1200" dirty="0" smtClean="0"/>
              <a:t>	Science </a:t>
            </a:r>
            <a:r>
              <a:rPr lang="en-US" sz="1200" dirty="0"/>
              <a:t>Content in the </a:t>
            </a:r>
            <a:r>
              <a:rPr lang="en-US" sz="1200" dirty="0" smtClean="0"/>
              <a:t>Video		</a:t>
            </a:r>
            <a:r>
              <a:rPr lang="en-US" sz="1200" dirty="0" smtClean="0">
                <a:solidFill>
                  <a:schemeClr val="accent1"/>
                </a:solidFill>
              </a:rPr>
              <a:t>Outbreak </a:t>
            </a:r>
            <a:r>
              <a:rPr lang="en-US" sz="1200" dirty="0">
                <a:solidFill>
                  <a:schemeClr val="accent1"/>
                </a:solidFill>
              </a:rPr>
              <a:t>Alert — </a:t>
            </a:r>
            <a:r>
              <a:rPr lang="en-US" sz="1200" dirty="0" err="1">
                <a:solidFill>
                  <a:schemeClr val="accent1"/>
                </a:solidFill>
              </a:rPr>
              <a:t>Shigella</a:t>
            </a:r>
            <a:r>
              <a:rPr lang="en-US" sz="1200" dirty="0">
                <a:solidFill>
                  <a:schemeClr val="accent1"/>
                </a:solidFill>
              </a:rPr>
              <a:t> </a:t>
            </a:r>
            <a:r>
              <a:rPr lang="en-US" sz="1200" dirty="0" smtClean="0">
                <a:solidFill>
                  <a:schemeClr val="accent1"/>
                </a:solidFill>
              </a:rPr>
              <a:t>	</a:t>
            </a:r>
          </a:p>
          <a:p>
            <a:pPr marL="0" indent="0">
              <a:spcAft>
                <a:spcPts val="0"/>
              </a:spcAft>
              <a:buNone/>
            </a:pPr>
            <a:r>
              <a:rPr lang="en-US" sz="1200" dirty="0">
                <a:solidFill>
                  <a:schemeClr val="accent1"/>
                </a:solidFill>
              </a:rPr>
              <a:t>	</a:t>
            </a:r>
            <a:r>
              <a:rPr lang="en-US" sz="1200" dirty="0" smtClean="0"/>
              <a:t>Beef </a:t>
            </a:r>
            <a:r>
              <a:rPr lang="en-US" sz="1200" dirty="0"/>
              <a:t>Blasters (activity</a:t>
            </a:r>
            <a:r>
              <a:rPr lang="en-US" sz="1200" dirty="0" smtClean="0"/>
              <a:t>)		</a:t>
            </a:r>
            <a:r>
              <a:rPr lang="en-US" sz="1200" dirty="0" smtClean="0">
                <a:solidFill>
                  <a:schemeClr val="accent1"/>
                </a:solidFill>
              </a:rPr>
              <a:t>(activity)</a:t>
            </a:r>
          </a:p>
        </p:txBody>
      </p:sp>
      <p:sp>
        <p:nvSpPr>
          <p:cNvPr id="10" name="Text Placeholder 9"/>
          <p:cNvSpPr>
            <a:spLocks noGrp="1"/>
          </p:cNvSpPr>
          <p:nvPr>
            <p:ph type="body" sz="quarter" idx="3"/>
          </p:nvPr>
        </p:nvSpPr>
        <p:spPr>
          <a:xfrm>
            <a:off x="6464497" y="1017463"/>
            <a:ext cx="4722813" cy="576262"/>
          </a:xfrm>
        </p:spPr>
        <p:txBody>
          <a:bodyPr/>
          <a:lstStyle/>
          <a:p>
            <a:r>
              <a:rPr lang="en-US" dirty="0" smtClean="0"/>
              <a:t>High School Edition</a:t>
            </a:r>
            <a:endParaRPr lang="en-US" dirty="0"/>
          </a:p>
        </p:txBody>
      </p:sp>
      <p:sp>
        <p:nvSpPr>
          <p:cNvPr id="11" name="Content Placeholder 10"/>
          <p:cNvSpPr>
            <a:spLocks noGrp="1"/>
          </p:cNvSpPr>
          <p:nvPr>
            <p:ph sz="quarter" idx="4"/>
          </p:nvPr>
        </p:nvSpPr>
        <p:spPr>
          <a:xfrm>
            <a:off x="6191975" y="1595846"/>
            <a:ext cx="5517804" cy="4996023"/>
          </a:xfrm>
          <a:noFill/>
          <a:ln>
            <a:solidFill>
              <a:schemeClr val="accent5"/>
            </a:solidFill>
          </a:ln>
        </p:spPr>
        <p:txBody>
          <a:bodyPr>
            <a:noAutofit/>
          </a:bodyPr>
          <a:lstStyle/>
          <a:p>
            <a:pPr marL="0" indent="0">
              <a:lnSpc>
                <a:spcPct val="120000"/>
              </a:lnSpc>
              <a:buNone/>
            </a:pPr>
            <a:r>
              <a:rPr lang="en-US" sz="1400" b="1" dirty="0"/>
              <a:t>Module 1: Understanding Bacteria </a:t>
            </a:r>
          </a:p>
          <a:p>
            <a:pPr marL="0" indent="0">
              <a:spcAft>
                <a:spcPts val="0"/>
              </a:spcAft>
              <a:buNone/>
            </a:pPr>
            <a:r>
              <a:rPr lang="en-US" sz="1200" dirty="0"/>
              <a:t>	Science Content in the Video 		The Big Picture (activity) </a:t>
            </a:r>
          </a:p>
          <a:p>
            <a:pPr marL="0" indent="0">
              <a:spcAft>
                <a:spcPts val="0"/>
              </a:spcAft>
              <a:buNone/>
            </a:pPr>
            <a:r>
              <a:rPr lang="en-US" sz="1200" dirty="0"/>
              <a:t>	Bacteria Everywhere (lab) 		The 12 Most Unwanted Bacteria 						</a:t>
            </a:r>
            <a:r>
              <a:rPr lang="en-US" sz="1200" dirty="0" smtClean="0"/>
              <a:t>	(</a:t>
            </a:r>
            <a:r>
              <a:rPr lang="en-US" sz="1200" dirty="0"/>
              <a:t>activity)</a:t>
            </a:r>
          </a:p>
          <a:p>
            <a:pPr marL="0" indent="0">
              <a:lnSpc>
                <a:spcPct val="120000"/>
              </a:lnSpc>
              <a:buNone/>
            </a:pPr>
            <a:r>
              <a:rPr lang="en-US" sz="1400" b="1" dirty="0"/>
              <a:t>Module 2: Farm</a:t>
            </a:r>
          </a:p>
          <a:p>
            <a:pPr marL="0" indent="0">
              <a:lnSpc>
                <a:spcPct val="120000"/>
              </a:lnSpc>
              <a:spcAft>
                <a:spcPts val="0"/>
              </a:spcAft>
              <a:buNone/>
            </a:pPr>
            <a:r>
              <a:rPr lang="en-US" sz="1200" dirty="0"/>
              <a:t>	Science Content in the Video		Chain of Food (activity) </a:t>
            </a:r>
          </a:p>
          <a:p>
            <a:pPr marL="0" indent="0">
              <a:lnSpc>
                <a:spcPct val="120000"/>
              </a:lnSpc>
              <a:spcAft>
                <a:spcPts val="0"/>
              </a:spcAft>
              <a:buNone/>
            </a:pPr>
            <a:endParaRPr lang="en-US" sz="1200" dirty="0"/>
          </a:p>
          <a:p>
            <a:pPr marL="0" indent="0">
              <a:lnSpc>
                <a:spcPct val="120000"/>
              </a:lnSpc>
              <a:buNone/>
            </a:pPr>
            <a:r>
              <a:rPr lang="en-US" sz="1400" b="1" dirty="0"/>
              <a:t>Module 3: Processing and Transportation</a:t>
            </a:r>
          </a:p>
          <a:p>
            <a:pPr marL="0" indent="0">
              <a:spcAft>
                <a:spcPts val="0"/>
              </a:spcAft>
              <a:buNone/>
            </a:pPr>
            <a:r>
              <a:rPr lang="en-US" sz="1200" dirty="0"/>
              <a:t>	Science Content in the Video		Blue’s the Clue (lab) </a:t>
            </a:r>
          </a:p>
          <a:p>
            <a:pPr marL="0" indent="0">
              <a:spcAft>
                <a:spcPts val="0"/>
              </a:spcAft>
              <a:buNone/>
            </a:pPr>
            <a:r>
              <a:rPr lang="en-US" sz="1200" dirty="0"/>
              <a:t>	Mystery Juice (lab			Ultra High Pressure Treatment 		</a:t>
            </a:r>
            <a:r>
              <a:rPr lang="en-US" sz="1200" dirty="0" smtClean="0">
                <a:solidFill>
                  <a:schemeClr val="accent1"/>
                </a:solidFill>
              </a:rPr>
              <a:t>Irradiation </a:t>
            </a:r>
            <a:r>
              <a:rPr lang="en-US" sz="1200" dirty="0" err="1" smtClean="0">
                <a:solidFill>
                  <a:schemeClr val="accent1"/>
                </a:solidFill>
              </a:rPr>
              <a:t>WebQuest</a:t>
            </a:r>
            <a:r>
              <a:rPr lang="en-US" sz="1200" dirty="0"/>
              <a:t>			</a:t>
            </a:r>
            <a:r>
              <a:rPr lang="en-US" sz="1200" dirty="0" smtClean="0"/>
              <a:t>(</a:t>
            </a:r>
            <a:r>
              <a:rPr lang="en-US" sz="1200" dirty="0"/>
              <a:t>activity)</a:t>
            </a:r>
          </a:p>
          <a:p>
            <a:pPr marL="0" indent="0">
              <a:lnSpc>
                <a:spcPct val="120000"/>
              </a:lnSpc>
              <a:buNone/>
            </a:pPr>
            <a:r>
              <a:rPr lang="en-US" sz="1400" b="1" dirty="0"/>
              <a:t>Module 4: Retail and Home </a:t>
            </a:r>
          </a:p>
          <a:p>
            <a:pPr marL="0" indent="0">
              <a:spcAft>
                <a:spcPts val="0"/>
              </a:spcAft>
              <a:buNone/>
            </a:pPr>
            <a:r>
              <a:rPr lang="en-US" sz="1200" dirty="0"/>
              <a:t>	Science Content in the Video		</a:t>
            </a:r>
            <a:r>
              <a:rPr lang="en-US" sz="1200" dirty="0" smtClean="0">
                <a:solidFill>
                  <a:schemeClr val="accent1"/>
                </a:solidFill>
              </a:rPr>
              <a:t>Fast Food Footwork (activity</a:t>
            </a:r>
            <a:r>
              <a:rPr lang="en-US" sz="1200" dirty="0">
                <a:solidFill>
                  <a:schemeClr val="accent1"/>
                </a:solidFill>
              </a:rPr>
              <a:t>)</a:t>
            </a:r>
          </a:p>
          <a:p>
            <a:pPr marL="0" indent="0">
              <a:spcAft>
                <a:spcPts val="0"/>
              </a:spcAft>
              <a:buNone/>
            </a:pPr>
            <a:r>
              <a:rPr lang="en-US" sz="1200" dirty="0"/>
              <a:t>	Cooking Right (lab)			A Chilling Investigation (lab)</a:t>
            </a:r>
          </a:p>
          <a:p>
            <a:pPr marL="0" indent="0">
              <a:spcAft>
                <a:spcPts val="0"/>
              </a:spcAft>
              <a:buNone/>
            </a:pPr>
            <a:r>
              <a:rPr lang="en-US" sz="1200" dirty="0"/>
              <a:t>	</a:t>
            </a:r>
            <a:r>
              <a:rPr lang="en-US" sz="1200" dirty="0" smtClean="0">
                <a:solidFill>
                  <a:schemeClr val="accent1"/>
                </a:solidFill>
              </a:rPr>
              <a:t>Don’t Cross Me (lab)</a:t>
            </a:r>
            <a:r>
              <a:rPr lang="en-US" sz="1200" dirty="0">
                <a:solidFill>
                  <a:schemeClr val="accent1"/>
                </a:solidFill>
              </a:rPr>
              <a:t>			</a:t>
            </a:r>
            <a:r>
              <a:rPr lang="en-US" sz="1200" dirty="0" smtClean="0">
                <a:solidFill>
                  <a:schemeClr val="accent1"/>
                </a:solidFill>
              </a:rPr>
              <a:t>Instant Replay (lab)</a:t>
            </a:r>
          </a:p>
          <a:p>
            <a:pPr marL="0" indent="0">
              <a:spcAft>
                <a:spcPts val="0"/>
              </a:spcAft>
              <a:buNone/>
            </a:pPr>
            <a:r>
              <a:rPr lang="en-US" sz="1200" dirty="0">
                <a:solidFill>
                  <a:schemeClr val="accent1"/>
                </a:solidFill>
              </a:rPr>
              <a:t>	</a:t>
            </a:r>
            <a:r>
              <a:rPr lang="en-US" sz="1200" dirty="0" smtClean="0">
                <a:solidFill>
                  <a:schemeClr val="accent1"/>
                </a:solidFill>
              </a:rPr>
              <a:t>Coliform Counts (lab)</a:t>
            </a:r>
            <a:endParaRPr lang="en-US" sz="1200" dirty="0">
              <a:solidFill>
                <a:schemeClr val="accent1"/>
              </a:solidFill>
            </a:endParaRPr>
          </a:p>
          <a:p>
            <a:pPr marL="0" indent="0">
              <a:lnSpc>
                <a:spcPct val="120000"/>
              </a:lnSpc>
              <a:spcAft>
                <a:spcPts val="0"/>
              </a:spcAft>
              <a:buNone/>
            </a:pPr>
            <a:endParaRPr lang="en-US" sz="1200" b="1" dirty="0"/>
          </a:p>
          <a:p>
            <a:pPr marL="0" indent="0">
              <a:lnSpc>
                <a:spcPct val="120000"/>
              </a:lnSpc>
              <a:buNone/>
            </a:pPr>
            <a:r>
              <a:rPr lang="en-US" sz="1400" b="1" dirty="0"/>
              <a:t>Module 5: Outbreak and Future Technology</a:t>
            </a:r>
          </a:p>
          <a:p>
            <a:pPr marL="0" indent="0">
              <a:spcAft>
                <a:spcPts val="0"/>
              </a:spcAft>
              <a:buNone/>
            </a:pPr>
            <a:r>
              <a:rPr lang="en-US" sz="1200" dirty="0"/>
              <a:t>	Science Content in the Video		</a:t>
            </a:r>
            <a:r>
              <a:rPr lang="en-US" sz="1200" dirty="0">
                <a:solidFill>
                  <a:schemeClr val="accent1"/>
                </a:solidFill>
              </a:rPr>
              <a:t>Outbreak Alert — </a:t>
            </a:r>
            <a:r>
              <a:rPr lang="en-US" sz="1200" dirty="0" smtClean="0">
                <a:solidFill>
                  <a:schemeClr val="accent1"/>
                </a:solidFill>
              </a:rPr>
              <a:t>Salmonella </a:t>
            </a:r>
            <a:r>
              <a:rPr lang="en-US" sz="1200" dirty="0" err="1" smtClean="0">
                <a:solidFill>
                  <a:schemeClr val="accent1"/>
                </a:solidFill>
              </a:rPr>
              <a:t>Muenchen</a:t>
            </a:r>
            <a:r>
              <a:rPr lang="en-US" sz="1200" dirty="0" smtClean="0">
                <a:solidFill>
                  <a:schemeClr val="accent1"/>
                </a:solidFill>
              </a:rPr>
              <a:t> </a:t>
            </a:r>
            <a:r>
              <a:rPr lang="en-US" sz="1200" dirty="0">
                <a:solidFill>
                  <a:schemeClr val="accent1"/>
                </a:solidFill>
              </a:rPr>
              <a:t>	</a:t>
            </a:r>
            <a:r>
              <a:rPr lang="en-US" sz="1200" dirty="0" smtClean="0"/>
              <a:t>Beef </a:t>
            </a:r>
            <a:r>
              <a:rPr lang="en-US" sz="1200" dirty="0"/>
              <a:t>Blasters (activity)		</a:t>
            </a:r>
            <a:r>
              <a:rPr lang="en-US" sz="1200" dirty="0">
                <a:solidFill>
                  <a:schemeClr val="accent1"/>
                </a:solidFill>
              </a:rPr>
              <a:t>(activity)</a:t>
            </a:r>
          </a:p>
          <a:p>
            <a:pPr marL="0" indent="0">
              <a:lnSpc>
                <a:spcPct val="120000"/>
              </a:lnSpc>
              <a:buNone/>
            </a:pPr>
            <a:endParaRPr lang="en-US" sz="700" dirty="0"/>
          </a:p>
        </p:txBody>
      </p:sp>
    </p:spTree>
    <p:extLst>
      <p:ext uri="{BB962C8B-B14F-4D97-AF65-F5344CB8AC3E}">
        <p14:creationId xmlns:p14="http://schemas.microsoft.com/office/powerpoint/2010/main" val="33141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1" y="150124"/>
            <a:ext cx="10131425" cy="1014989"/>
          </a:xfrm>
        </p:spPr>
        <p:txBody>
          <a:bodyPr/>
          <a:lstStyle/>
          <a:p>
            <a:r>
              <a:rPr lang="en-US" dirty="0" smtClean="0"/>
              <a:t>Food Safety Matters!</a:t>
            </a:r>
            <a:endParaRPr lang="en-US" dirty="0"/>
          </a:p>
        </p:txBody>
      </p:sp>
      <p:sp>
        <p:nvSpPr>
          <p:cNvPr id="8" name="Content Placeholder 7"/>
          <p:cNvSpPr>
            <a:spLocks noGrp="1"/>
          </p:cNvSpPr>
          <p:nvPr>
            <p:ph idx="1"/>
          </p:nvPr>
        </p:nvSpPr>
        <p:spPr>
          <a:xfrm>
            <a:off x="685801" y="941696"/>
            <a:ext cx="10914796" cy="5609229"/>
          </a:xfrm>
        </p:spPr>
        <p:txBody>
          <a:bodyPr>
            <a:normAutofit/>
          </a:bodyPr>
          <a:lstStyle/>
          <a:p>
            <a:r>
              <a:rPr lang="en-US" sz="2000" dirty="0"/>
              <a:t>To </a:t>
            </a:r>
            <a:r>
              <a:rPr lang="en-US" sz="2000" dirty="0" smtClean="0"/>
              <a:t>Everyone</a:t>
            </a:r>
          </a:p>
          <a:p>
            <a:pPr lvl="1"/>
            <a:r>
              <a:rPr lang="en-US" sz="1800" dirty="0" smtClean="0"/>
              <a:t> </a:t>
            </a:r>
            <a:r>
              <a:rPr lang="en-US" sz="1800" dirty="0"/>
              <a:t>In 2010, the Centers for Disease Control and Prevention (CDC) presented the following statistics on reported cases of foodborne illnesses in the United States: </a:t>
            </a:r>
            <a:endParaRPr lang="en-US" sz="1800" dirty="0" smtClean="0"/>
          </a:p>
          <a:p>
            <a:pPr lvl="2"/>
            <a:r>
              <a:rPr lang="en-US" sz="1600" dirty="0" smtClean="0"/>
              <a:t>48 </a:t>
            </a:r>
            <a:r>
              <a:rPr lang="en-US" sz="1600" dirty="0"/>
              <a:t>million gastrointestinal illnesses </a:t>
            </a:r>
          </a:p>
          <a:p>
            <a:pPr lvl="2"/>
            <a:r>
              <a:rPr lang="en-US" sz="1600" dirty="0" smtClean="0"/>
              <a:t>128,000 hospitalizations</a:t>
            </a:r>
          </a:p>
          <a:p>
            <a:pPr lvl="2"/>
            <a:r>
              <a:rPr lang="en-US" sz="1600" dirty="0" smtClean="0"/>
              <a:t> </a:t>
            </a:r>
            <a:r>
              <a:rPr lang="en-US" sz="1600" dirty="0"/>
              <a:t>3,000 </a:t>
            </a:r>
            <a:r>
              <a:rPr lang="en-US" sz="1600" dirty="0" smtClean="0"/>
              <a:t>deaths</a:t>
            </a:r>
          </a:p>
          <a:p>
            <a:r>
              <a:rPr lang="en-US" sz="2000" dirty="0" smtClean="0"/>
              <a:t>To </a:t>
            </a:r>
            <a:r>
              <a:rPr lang="en-US" sz="2000" dirty="0"/>
              <a:t>Students </a:t>
            </a:r>
            <a:endParaRPr lang="en-US" sz="2000" dirty="0" smtClean="0"/>
          </a:p>
          <a:p>
            <a:pPr lvl="1"/>
            <a:r>
              <a:rPr lang="en-US" sz="1800" dirty="0" smtClean="0"/>
              <a:t>An </a:t>
            </a:r>
            <a:r>
              <a:rPr lang="en-US" sz="1800" dirty="0"/>
              <a:t>awareness of food safety risks is especially critical if your students: </a:t>
            </a:r>
            <a:endParaRPr lang="en-US" sz="1800" dirty="0" smtClean="0"/>
          </a:p>
          <a:p>
            <a:pPr lvl="2"/>
            <a:r>
              <a:rPr lang="en-US" sz="1600" dirty="0" smtClean="0"/>
              <a:t>Prepare </a:t>
            </a:r>
            <a:r>
              <a:rPr lang="en-US" sz="1600" dirty="0"/>
              <a:t>their own food at home </a:t>
            </a:r>
          </a:p>
          <a:p>
            <a:pPr lvl="2"/>
            <a:r>
              <a:rPr lang="en-US" sz="1600" dirty="0" smtClean="0"/>
              <a:t>Prepare </a:t>
            </a:r>
            <a:r>
              <a:rPr lang="en-US" sz="1600" dirty="0"/>
              <a:t>food for younger siblings or older relatives/ grandparents </a:t>
            </a:r>
            <a:endParaRPr lang="en-US" sz="1600" dirty="0" smtClean="0"/>
          </a:p>
          <a:p>
            <a:pPr lvl="2"/>
            <a:r>
              <a:rPr lang="en-US" sz="1600" dirty="0" smtClean="0"/>
              <a:t>Prepare </a:t>
            </a:r>
            <a:r>
              <a:rPr lang="en-US" sz="1600" dirty="0"/>
              <a:t>food for children in their care </a:t>
            </a:r>
          </a:p>
          <a:p>
            <a:pPr lvl="2"/>
            <a:r>
              <a:rPr lang="en-US" sz="1600" dirty="0" smtClean="0"/>
              <a:t>Work </a:t>
            </a:r>
            <a:r>
              <a:rPr lang="en-US" sz="1600" dirty="0"/>
              <a:t>in restaurants, supermarkets, and other places that sell, handle, and serve </a:t>
            </a:r>
            <a:r>
              <a:rPr lang="en-US" sz="1600" dirty="0" smtClean="0"/>
              <a:t>food</a:t>
            </a:r>
          </a:p>
          <a:p>
            <a:r>
              <a:rPr lang="en-US" sz="2000" dirty="0" smtClean="0"/>
              <a:t> </a:t>
            </a:r>
            <a:r>
              <a:rPr lang="en-US" sz="2000" dirty="0"/>
              <a:t>Learning about food safety will help students better understand decisions and practices that can truly impact their personal health.</a:t>
            </a:r>
          </a:p>
        </p:txBody>
      </p:sp>
    </p:spTree>
    <p:extLst>
      <p:ext uri="{BB962C8B-B14F-4D97-AF65-F5344CB8AC3E}">
        <p14:creationId xmlns:p14="http://schemas.microsoft.com/office/powerpoint/2010/main" val="239272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91323"/>
            <a:ext cx="10131425" cy="1023581"/>
          </a:xfrm>
        </p:spPr>
        <p:txBody>
          <a:bodyPr/>
          <a:lstStyle/>
          <a:p>
            <a:r>
              <a:rPr lang="en-US" dirty="0" smtClean="0"/>
              <a:t>Program components</a:t>
            </a:r>
            <a:endParaRPr lang="en-US" dirty="0"/>
          </a:p>
        </p:txBody>
      </p:sp>
      <p:pic>
        <p:nvPicPr>
          <p:cNvPr id="5" name="Picture 4"/>
          <p:cNvPicPr>
            <a:picLocks noChangeAspect="1"/>
          </p:cNvPicPr>
          <p:nvPr/>
        </p:nvPicPr>
        <p:blipFill>
          <a:blip r:embed="rId2"/>
          <a:stretch>
            <a:fillRect/>
          </a:stretch>
        </p:blipFill>
        <p:spPr>
          <a:xfrm>
            <a:off x="5830618" y="1590635"/>
            <a:ext cx="2563095" cy="3320032"/>
          </a:xfrm>
          <a:prstGeom prst="rect">
            <a:avLst/>
          </a:prstGeom>
        </p:spPr>
      </p:pic>
      <p:pic>
        <p:nvPicPr>
          <p:cNvPr id="6" name="Picture 5"/>
          <p:cNvPicPr>
            <a:picLocks noChangeAspect="1"/>
          </p:cNvPicPr>
          <p:nvPr/>
        </p:nvPicPr>
        <p:blipFill>
          <a:blip r:embed="rId3"/>
          <a:stretch>
            <a:fillRect/>
          </a:stretch>
        </p:blipFill>
        <p:spPr>
          <a:xfrm>
            <a:off x="8016491" y="3192313"/>
            <a:ext cx="2593072" cy="3320032"/>
          </a:xfrm>
          <a:prstGeom prst="rect">
            <a:avLst/>
          </a:prstGeom>
        </p:spPr>
      </p:pic>
      <p:pic>
        <p:nvPicPr>
          <p:cNvPr id="7" name="Picture 6"/>
          <p:cNvPicPr>
            <a:picLocks noChangeAspect="1"/>
          </p:cNvPicPr>
          <p:nvPr/>
        </p:nvPicPr>
        <p:blipFill>
          <a:blip r:embed="rId4"/>
          <a:stretch>
            <a:fillRect/>
          </a:stretch>
        </p:blipFill>
        <p:spPr>
          <a:xfrm>
            <a:off x="9313027" y="163774"/>
            <a:ext cx="2793529" cy="2778264"/>
          </a:xfrm>
          <a:prstGeom prst="rect">
            <a:avLst/>
          </a:prstGeom>
        </p:spPr>
      </p:pic>
      <p:pic>
        <p:nvPicPr>
          <p:cNvPr id="8" name="Picture 7"/>
          <p:cNvPicPr>
            <a:picLocks noChangeAspect="1"/>
          </p:cNvPicPr>
          <p:nvPr/>
        </p:nvPicPr>
        <p:blipFill>
          <a:blip r:embed="rId5"/>
          <a:stretch>
            <a:fillRect/>
          </a:stretch>
        </p:blipFill>
        <p:spPr>
          <a:xfrm>
            <a:off x="2778093" y="3096780"/>
            <a:ext cx="2540611" cy="3320032"/>
          </a:xfrm>
          <a:prstGeom prst="rect">
            <a:avLst/>
          </a:prstGeom>
        </p:spPr>
      </p:pic>
      <p:pic>
        <p:nvPicPr>
          <p:cNvPr id="4" name="Picture 3"/>
          <p:cNvPicPr>
            <a:picLocks noChangeAspect="1"/>
          </p:cNvPicPr>
          <p:nvPr/>
        </p:nvPicPr>
        <p:blipFill>
          <a:blip r:embed="rId6"/>
          <a:stretch>
            <a:fillRect/>
          </a:stretch>
        </p:blipFill>
        <p:spPr>
          <a:xfrm>
            <a:off x="376635" y="1692323"/>
            <a:ext cx="2548105" cy="3327526"/>
          </a:xfrm>
          <a:prstGeom prst="rect">
            <a:avLst/>
          </a:prstGeom>
        </p:spPr>
      </p:pic>
    </p:spTree>
    <p:extLst>
      <p:ext uri="{BB962C8B-B14F-4D97-AF65-F5344CB8AC3E}">
        <p14:creationId xmlns:p14="http://schemas.microsoft.com/office/powerpoint/2010/main" val="1644845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Science and Our Food Supply Teacher’s Guide</a:t>
            </a:r>
            <a:endParaRPr lang="en-US" dirty="0"/>
          </a:p>
        </p:txBody>
      </p:sp>
      <p:sp>
        <p:nvSpPr>
          <p:cNvPr id="5" name="Content Placeholder 4"/>
          <p:cNvSpPr>
            <a:spLocks noGrp="1"/>
          </p:cNvSpPr>
          <p:nvPr>
            <p:ph sz="half" idx="1"/>
          </p:nvPr>
        </p:nvSpPr>
        <p:spPr/>
        <p:txBody>
          <a:bodyPr/>
          <a:lstStyle/>
          <a:p>
            <a:r>
              <a:rPr lang="en-US" dirty="0"/>
              <a:t>Includes 15 hands-on, minds-on activities and labs </a:t>
            </a:r>
          </a:p>
          <a:p>
            <a:r>
              <a:rPr lang="en-US" dirty="0" smtClean="0"/>
              <a:t>Features </a:t>
            </a:r>
            <a:r>
              <a:rPr lang="en-US" dirty="0"/>
              <a:t>fun, creative ways for presenting the lessons </a:t>
            </a:r>
          </a:p>
          <a:p>
            <a:r>
              <a:rPr lang="en-US" dirty="0" smtClean="0"/>
              <a:t>Introduces </a:t>
            </a:r>
            <a:r>
              <a:rPr lang="en-US" dirty="0"/>
              <a:t>fascinating facts about food </a:t>
            </a:r>
            <a:r>
              <a:rPr lang="en-US" dirty="0" smtClean="0"/>
              <a:t>safety</a:t>
            </a:r>
            <a:endParaRPr lang="en-US" dirty="0"/>
          </a:p>
        </p:txBody>
      </p:sp>
      <p:pic>
        <p:nvPicPr>
          <p:cNvPr id="7" name="Picture 6"/>
          <p:cNvPicPr>
            <a:picLocks noChangeAspect="1"/>
          </p:cNvPicPr>
          <p:nvPr/>
        </p:nvPicPr>
        <p:blipFill>
          <a:blip r:embed="rId2"/>
          <a:stretch>
            <a:fillRect/>
          </a:stretch>
        </p:blipFill>
        <p:spPr>
          <a:xfrm>
            <a:off x="8409246" y="2834052"/>
            <a:ext cx="2926595" cy="3824430"/>
          </a:xfrm>
          <a:prstGeom prst="rect">
            <a:avLst/>
          </a:prstGeom>
        </p:spPr>
      </p:pic>
      <p:pic>
        <p:nvPicPr>
          <p:cNvPr id="8" name="Picture 7"/>
          <p:cNvPicPr>
            <a:picLocks noChangeAspect="1"/>
          </p:cNvPicPr>
          <p:nvPr/>
        </p:nvPicPr>
        <p:blipFill>
          <a:blip r:embed="rId3"/>
          <a:stretch>
            <a:fillRect/>
          </a:stretch>
        </p:blipFill>
        <p:spPr>
          <a:xfrm>
            <a:off x="5681137" y="1636530"/>
            <a:ext cx="2935228" cy="3833063"/>
          </a:xfrm>
          <a:prstGeom prst="rect">
            <a:avLst/>
          </a:prstGeom>
        </p:spPr>
      </p:pic>
    </p:spTree>
    <p:extLst>
      <p:ext uri="{BB962C8B-B14F-4D97-AF65-F5344CB8AC3E}">
        <p14:creationId xmlns:p14="http://schemas.microsoft.com/office/powerpoint/2010/main" val="577631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X and the quest for food safety video</a:t>
            </a:r>
            <a:endParaRPr lang="en-US" dirty="0"/>
          </a:p>
        </p:txBody>
      </p:sp>
      <p:sp>
        <p:nvSpPr>
          <p:cNvPr id="3" name="Content Placeholder 2"/>
          <p:cNvSpPr>
            <a:spLocks noGrp="1"/>
          </p:cNvSpPr>
          <p:nvPr>
            <p:ph sz="half" idx="1"/>
          </p:nvPr>
        </p:nvSpPr>
        <p:spPr>
          <a:xfrm>
            <a:off x="1424368" y="2066983"/>
            <a:ext cx="4995334" cy="3649134"/>
          </a:xfrm>
        </p:spPr>
        <p:txBody>
          <a:bodyPr/>
          <a:lstStyle/>
          <a:p>
            <a:r>
              <a:rPr lang="en-US" dirty="0" smtClean="0"/>
              <a:t>Features </a:t>
            </a:r>
            <a:r>
              <a:rPr lang="en-US" dirty="0"/>
              <a:t>a savvy food scientist (Dr. X) and student (Tracy) who introduce and reinforce the science concepts in the activities and labs </a:t>
            </a:r>
          </a:p>
          <a:p>
            <a:r>
              <a:rPr lang="en-US" dirty="0" smtClean="0"/>
              <a:t>Explores </a:t>
            </a:r>
            <a:r>
              <a:rPr lang="en-US" dirty="0"/>
              <a:t>behind-the-scenes research in laboratories </a:t>
            </a:r>
          </a:p>
          <a:p>
            <a:r>
              <a:rPr lang="en-US" dirty="0" smtClean="0"/>
              <a:t>Profiles </a:t>
            </a:r>
            <a:r>
              <a:rPr lang="en-US" dirty="0"/>
              <a:t>scientists in food safety careers </a:t>
            </a:r>
          </a:p>
          <a:p>
            <a:r>
              <a:rPr lang="en-US" dirty="0" smtClean="0"/>
              <a:t>Provides </a:t>
            </a:r>
            <a:r>
              <a:rPr lang="en-US" dirty="0"/>
              <a:t>little-known, pop-up facts </a:t>
            </a:r>
          </a:p>
          <a:p>
            <a:r>
              <a:rPr lang="en-US" dirty="0" smtClean="0"/>
              <a:t>Is </a:t>
            </a:r>
            <a:r>
              <a:rPr lang="en-US" dirty="0"/>
              <a:t>also online </a:t>
            </a:r>
            <a:r>
              <a:rPr lang="en-US"/>
              <a:t>at </a:t>
            </a:r>
            <a:r>
              <a:rPr lang="en-US" smtClean="0">
                <a:hlinkClick r:id="rId2"/>
              </a:rPr>
              <a:t>www.fda.gov/teachsciencewithfood</a:t>
            </a:r>
            <a:endParaRPr lang="en-US" smtClean="0"/>
          </a:p>
        </p:txBody>
      </p:sp>
      <p:pic>
        <p:nvPicPr>
          <p:cNvPr id="5" name="Picture 4"/>
          <p:cNvPicPr>
            <a:picLocks noChangeAspect="1"/>
          </p:cNvPicPr>
          <p:nvPr/>
        </p:nvPicPr>
        <p:blipFill>
          <a:blip r:embed="rId3"/>
          <a:stretch>
            <a:fillRect/>
          </a:stretch>
        </p:blipFill>
        <p:spPr>
          <a:xfrm>
            <a:off x="6733600" y="2409485"/>
            <a:ext cx="3324800" cy="3306632"/>
          </a:xfrm>
          <a:prstGeom prst="rect">
            <a:avLst/>
          </a:prstGeom>
        </p:spPr>
      </p:pic>
    </p:spTree>
    <p:extLst>
      <p:ext uri="{BB962C8B-B14F-4D97-AF65-F5344CB8AC3E}">
        <p14:creationId xmlns:p14="http://schemas.microsoft.com/office/powerpoint/2010/main" val="10699156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TM03457452[[fn=Celestial]]</Template>
  <TotalTime>526</TotalTime>
  <Words>1320</Words>
  <Application>Microsoft Office PowerPoint</Application>
  <PresentationFormat>Widescreen</PresentationFormat>
  <Paragraphs>196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Celestial</vt:lpstr>
      <vt:lpstr>Science and Our Food Supply</vt:lpstr>
      <vt:lpstr>Welcome to Science and Our Food Supply</vt:lpstr>
      <vt:lpstr>HIGHLIGHTS OF YOUR TEACHER’S GUIDE</vt:lpstr>
      <vt:lpstr>HIGHLIGHTS OF YOUR TEACHER’S GUIDE</vt:lpstr>
      <vt:lpstr>Table of contents</vt:lpstr>
      <vt:lpstr>Food Safety Matters!</vt:lpstr>
      <vt:lpstr>Program components</vt:lpstr>
      <vt:lpstr>Science and Our Food Supply Teacher’s Guide</vt:lpstr>
      <vt:lpstr>Dr. X and the quest for food safety video</vt:lpstr>
      <vt:lpstr>Food Safety A to Z Reference guide</vt:lpstr>
      <vt:lpstr>Career profiles folder</vt:lpstr>
      <vt:lpstr>Overview: Activities and Labs</vt:lpstr>
      <vt:lpstr>Overview: Activities and Labs</vt:lpstr>
      <vt:lpstr>Overview: Activities and Labs</vt:lpstr>
      <vt:lpstr>Overview: Activities and Labs</vt:lpstr>
      <vt:lpstr>Safety and procedures</vt:lpstr>
      <vt:lpstr>Module 1 – Understanding bacteria</vt:lpstr>
      <vt:lpstr>Module 2 – Farm</vt:lpstr>
      <vt:lpstr>Module 3 – Processing and transportation</vt:lpstr>
      <vt:lpstr>Module 4 – Retail and Home – Middle School</vt:lpstr>
      <vt:lpstr>Module 4 – Retail and Home – high School</vt:lpstr>
      <vt:lpstr>Module 5 – outbreak and future technology</vt:lpstr>
      <vt:lpstr>Evaluation – Loose a Million Bacteria</vt:lpstr>
    </vt:vector>
  </TitlesOfParts>
  <Company>Aberdeen Public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diane.leitheiser</dc:creator>
  <cp:lastModifiedBy>diane.leitheiser</cp:lastModifiedBy>
  <cp:revision>28</cp:revision>
  <dcterms:created xsi:type="dcterms:W3CDTF">2015-07-23T00:54:31Z</dcterms:created>
  <dcterms:modified xsi:type="dcterms:W3CDTF">2015-07-28T19:16:46Z</dcterms:modified>
</cp:coreProperties>
</file>